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4104" r:id="rId3"/>
    <p:sldId id="4103" r:id="rId4"/>
    <p:sldId id="4110" r:id="rId5"/>
    <p:sldId id="4111" r:id="rId6"/>
    <p:sldId id="3311" r:id="rId7"/>
    <p:sldId id="4108" r:id="rId8"/>
    <p:sldId id="4107" r:id="rId9"/>
    <p:sldId id="4109" r:id="rId10"/>
    <p:sldId id="4105" r:id="rId11"/>
    <p:sldId id="4106" r:id="rId12"/>
    <p:sldId id="409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8F9688-D97C-4A2C-BFB8-028A788E5DBC}" v="51" dt="2026-05-21T07:43:47.6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pieChart>
        <c:varyColors val="1"/>
        <c:ser>
          <c:idx val="0"/>
          <c:order val="0"/>
          <c:tx>
            <c:strRef>
              <c:f>Sheet1!$B$1</c:f>
              <c:strCache>
                <c:ptCount val="1"/>
                <c:pt idx="0">
                  <c:v>Share</c:v>
                </c:pt>
              </c:strCache>
            </c:strRef>
          </c:tx>
          <c:dPt>
            <c:idx val="0"/>
            <c:bubble3D val="0"/>
            <c:spPr>
              <a:solidFill>
                <a:srgbClr val="005DAA"/>
              </a:solidFill>
              <a:ln w="15240">
                <a:solidFill>
                  <a:srgbClr val="FFFFFF"/>
                </a:solidFill>
              </a:ln>
            </c:spPr>
            <c:extLst>
              <c:ext xmlns:c16="http://schemas.microsoft.com/office/drawing/2014/chart" uri="{C3380CC4-5D6E-409C-BE32-E72D297353CC}">
                <c16:uniqueId val="{00000001-57E2-4BC5-87AD-3AD576FD23BF}"/>
              </c:ext>
            </c:extLst>
          </c:dPt>
          <c:dPt>
            <c:idx val="1"/>
            <c:bubble3D val="0"/>
            <c:spPr>
              <a:solidFill>
                <a:srgbClr val="528BD6"/>
              </a:solidFill>
              <a:ln w="15240">
                <a:solidFill>
                  <a:srgbClr val="FFFFFF"/>
                </a:solidFill>
              </a:ln>
            </c:spPr>
            <c:extLst>
              <c:ext xmlns:c16="http://schemas.microsoft.com/office/drawing/2014/chart" uri="{C3380CC4-5D6E-409C-BE32-E72D297353CC}">
                <c16:uniqueId val="{00000003-57E2-4BC5-87AD-3AD576FD23BF}"/>
              </c:ext>
            </c:extLst>
          </c:dPt>
          <c:dPt>
            <c:idx val="2"/>
            <c:bubble3D val="0"/>
            <c:spPr>
              <a:solidFill>
                <a:srgbClr val="9BA0A6"/>
              </a:solidFill>
              <a:ln w="15240">
                <a:solidFill>
                  <a:srgbClr val="FFFFFF"/>
                </a:solidFill>
              </a:ln>
            </c:spPr>
            <c:extLst>
              <c:ext xmlns:c16="http://schemas.microsoft.com/office/drawing/2014/chart" uri="{C3380CC4-5D6E-409C-BE32-E72D297353CC}">
                <c16:uniqueId val="{00000005-57E2-4BC5-87AD-3AD576FD23BF}"/>
              </c:ext>
            </c:extLst>
          </c:dPt>
          <c:dPt>
            <c:idx val="3"/>
            <c:bubble3D val="0"/>
            <c:spPr>
              <a:solidFill>
                <a:srgbClr val="F7A81B"/>
              </a:solidFill>
              <a:ln w="15240">
                <a:solidFill>
                  <a:srgbClr val="FFFFFF"/>
                </a:solidFill>
              </a:ln>
            </c:spPr>
            <c:extLst>
              <c:ext xmlns:c16="http://schemas.microsoft.com/office/drawing/2014/chart" uri="{C3380CC4-5D6E-409C-BE32-E72D297353CC}">
                <c16:uniqueId val="{00000007-57E2-4BC5-87AD-3AD576FD23BF}"/>
              </c:ext>
            </c:extLst>
          </c:dPt>
          <c:dLbls>
            <c:numFmt formatCode="0%" sourceLinked="0"/>
            <c:spPr>
              <a:noFill/>
              <a:ln>
                <a:noFill/>
              </a:ln>
              <a:effectLst/>
            </c:spPr>
            <c:txPr>
              <a:bodyPr/>
              <a:lstStyle/>
              <a:p>
                <a:pPr>
                  <a:defRPr sz="1300" b="1">
                    <a:solidFill>
                      <a:srgbClr val="FFFFFF"/>
                    </a:solidFill>
                  </a:defRPr>
                </a:pPr>
                <a:endParaRPr lang="en-US"/>
              </a:p>
            </c:txPr>
            <c:dLblPos val="bestFit"/>
            <c:showLegendKey val="0"/>
            <c:showVal val="0"/>
            <c:showCatName val="0"/>
            <c:showSerName val="0"/>
            <c:showPercent val="1"/>
            <c:showBubbleSize val="0"/>
            <c:showLeaderLines val="1"/>
            <c:extLst>
              <c:ext xmlns:c15="http://schemas.microsoft.com/office/drawing/2012/chart" uri="{CE6537A1-D6FC-4f65-9D91-7224C49458BB}"/>
            </c:extLst>
          </c:dLbls>
          <c:cat>
            <c:strRef>
              <c:f>Sheet1!$A$2:$A$5</c:f>
              <c:strCache>
                <c:ptCount val="4"/>
                <c:pt idx="0">
                  <c:v>NSSF</c:v>
                </c:pt>
                <c:pt idx="1">
                  <c:v>Public Service</c:v>
                </c:pt>
                <c:pt idx="2">
                  <c:v>Senior Citizens Grants</c:v>
                </c:pt>
                <c:pt idx="3">
                  <c:v>Others</c:v>
                </c:pt>
              </c:strCache>
            </c:strRef>
          </c:cat>
          <c:val>
            <c:numRef>
              <c:f>Sheet1!$B$2:$B$5</c:f>
              <c:numCache>
                <c:formatCode>General</c:formatCode>
                <c:ptCount val="4"/>
                <c:pt idx="0">
                  <c:v>78.17</c:v>
                </c:pt>
                <c:pt idx="1">
                  <c:v>10.8</c:v>
                </c:pt>
                <c:pt idx="2">
                  <c:v>9.0500000000000007</c:v>
                </c:pt>
                <c:pt idx="3">
                  <c:v>1.98</c:v>
                </c:pt>
              </c:numCache>
            </c:numRef>
          </c:val>
          <c:extLst>
            <c:ext xmlns:c16="http://schemas.microsoft.com/office/drawing/2014/chart" uri="{C3380CC4-5D6E-409C-BE32-E72D297353CC}">
              <c16:uniqueId val="{00000008-57E2-4BC5-87AD-3AD576FD23BF}"/>
            </c:ext>
          </c:extLst>
        </c:ser>
        <c:dLbls>
          <c:dLblPos val="bestFit"/>
          <c:showLegendKey val="0"/>
          <c:showVal val="0"/>
          <c:showCatName val="0"/>
          <c:showSerName val="0"/>
          <c:showPercent val="1"/>
          <c:showBubbleSize val="0"/>
          <c:showLeaderLines val="1"/>
        </c:dLbls>
        <c:firstSliceAng val="0"/>
      </c:pieChart>
    </c:plotArea>
    <c:plotVisOnly val="1"/>
    <c:dispBlanksAs val="gap"/>
    <c:showDLblsOverMax val="1"/>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A63-4E4D-8644-0EB30917097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A63-4E4D-8644-0EB30917097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A63-4E4D-8644-0EB309170977}"/>
              </c:ext>
            </c:extLst>
          </c:dPt>
          <c:dLbls>
            <c:dLbl>
              <c:idx val="2"/>
              <c:layout>
                <c:manualLayout>
                  <c:x val="2.5966884443488184E-3"/>
                  <c:y val="4.142849037329184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bg1"/>
                      </a:solidFill>
                      <a:latin typeface="Poppins" panose="00000500000000000000" pitchFamily="2" charset="0"/>
                      <a:ea typeface="+mn-ea"/>
                      <a:cs typeface="Poppins" panose="00000500000000000000" pitchFamily="2" charset="0"/>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541178260193079"/>
                      <c:h val="0.19704253261136123"/>
                    </c:manualLayout>
                  </c15:layout>
                </c:ext>
                <c:ext xmlns:c16="http://schemas.microsoft.com/office/drawing/2014/chart" uri="{C3380CC4-5D6E-409C-BE32-E72D297353CC}">
                  <c16:uniqueId val="{00000005-3A63-4E4D-8644-0EB309170977}"/>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Poppins" panose="00000500000000000000" pitchFamily="2" charset="0"/>
                    <a:ea typeface="+mn-ea"/>
                    <a:cs typeface="Poppins" panose="00000500000000000000" pitchFamily="2"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Sheet1!$K$13:$K$15</c:f>
              <c:strCache>
                <c:ptCount val="3"/>
                <c:pt idx="0">
                  <c:v>Fixed income</c:v>
                </c:pt>
                <c:pt idx="1">
                  <c:v>Equities </c:v>
                </c:pt>
                <c:pt idx="2">
                  <c:v>Real estate</c:v>
                </c:pt>
              </c:strCache>
            </c:strRef>
          </c:cat>
          <c:val>
            <c:numRef>
              <c:f>Sheet1!$L$13:$L$15</c:f>
              <c:numCache>
                <c:formatCode>0.0%</c:formatCode>
                <c:ptCount val="3"/>
                <c:pt idx="0">
                  <c:v>0.80300000000000005</c:v>
                </c:pt>
                <c:pt idx="1">
                  <c:v>0.13300000000000001</c:v>
                </c:pt>
                <c:pt idx="2">
                  <c:v>6.3E-2</c:v>
                </c:pt>
              </c:numCache>
            </c:numRef>
          </c:val>
          <c:extLst>
            <c:ext xmlns:c16="http://schemas.microsoft.com/office/drawing/2014/chart" uri="{C3380CC4-5D6E-409C-BE32-E72D297353CC}">
              <c16:uniqueId val="{00000006-3A63-4E4D-8644-0EB309170977}"/>
            </c:ext>
          </c:extLst>
        </c:ser>
        <c:dLbls>
          <c:showLegendKey val="0"/>
          <c:showVal val="0"/>
          <c:showCatName val="0"/>
          <c:showSerName val="0"/>
          <c:showPercent val="0"/>
          <c:showBubbleSize val="0"/>
          <c:showLeaderLines val="1"/>
        </c:dLbls>
        <c:firstSliceAng val="85"/>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7A9777-6BD4-4637-951A-DA9C43B26180}" type="datetimeFigureOut">
              <a:rPr lang="en-US" smtClean="0"/>
              <a:t>5/22/2026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7CEAB2-51F6-46D9-89F4-E034E8BDA5A3}" type="slidenum">
              <a:rPr lang="en-US" smtClean="0"/>
              <a:t>‹#›</a:t>
            </a:fld>
            <a:endParaRPr lang="en-US"/>
          </a:p>
        </p:txBody>
      </p:sp>
    </p:spTree>
    <p:extLst>
      <p:ext uri="{BB962C8B-B14F-4D97-AF65-F5344CB8AC3E}">
        <p14:creationId xmlns:p14="http://schemas.microsoft.com/office/powerpoint/2010/main" val="468693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F34A6-19AE-3474-73FC-C317D884C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BAA66-181B-2520-52E0-6CEA74DCA1A4}"/>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036BC176-2A9F-0221-FA57-14270785C13F}"/>
              </a:ext>
            </a:extLst>
          </p:cNvPr>
          <p:cNvSpPr>
            <a:spLocks noGrp="1"/>
          </p:cNvSpPr>
          <p:nvPr>
            <p:ph type="body" sz="quarter" idx="3"/>
          </p:nvPr>
        </p:nvSpPr>
        <p:spPr/>
        <p:txBody>
          <a:bodyPr/>
          <a:lstStyle/>
          <a:p>
            <a:r>
              <a:t>Brief summary: The sector is highly concentrated, with NSSF covering 78.17% of beneficiaries. Public pensions and senior grants account for about 19.85%, while other schemes remain below 2%, showing clear opportunity for growth in private and occupational retirement schemes.</a:t>
            </a:r>
          </a:p>
        </p:txBody>
      </p:sp>
      <p:sp>
        <p:nvSpPr>
          <p:cNvPr id="4" name="Slide Number Placeholder 3">
            <a:extLst>
              <a:ext uri="{FF2B5EF4-FFF2-40B4-BE49-F238E27FC236}">
                <a16:creationId xmlns:a16="http://schemas.microsoft.com/office/drawing/2014/main" id="{02402584-2D42-332B-A979-38FBA0BDEE87}"/>
              </a:ext>
            </a:extLst>
          </p:cNvPr>
          <p:cNvSpPr>
            <a:spLocks noGrp="1"/>
          </p:cNvSpPr>
          <p:nvPr>
            <p:ph type="sldNum" sz="quarter" idx="5"/>
          </p:nvPr>
        </p:nvSpPr>
        <p:spPr/>
      </p:sp>
    </p:spTree>
    <p:extLst>
      <p:ext uri="{BB962C8B-B14F-4D97-AF65-F5344CB8AC3E}">
        <p14:creationId xmlns:p14="http://schemas.microsoft.com/office/powerpoint/2010/main" val="929882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F9A13-04A6-821B-7861-9806BABB34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399A88-0B32-BFB3-D213-4094CDE7ED22}"/>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E4B1688E-7C62-ABFD-4D35-8F7081DDADA6}"/>
              </a:ext>
            </a:extLst>
          </p:cNvPr>
          <p:cNvSpPr>
            <a:spLocks noGrp="1"/>
          </p:cNvSpPr>
          <p:nvPr>
            <p:ph type="body" sz="quarter" idx="3"/>
          </p:nvPr>
        </p:nvSpPr>
        <p:spPr/>
        <p:txBody>
          <a:bodyPr/>
          <a:lstStyle/>
          <a:p>
            <a:r>
              <a:t>Brief summary: The sector is highly concentrated, with NSSF covering 78.17% of beneficiaries. Public pensions and senior grants account for about 19.85%, while other schemes remain below 2%, showing clear opportunity for growth in private and occupational retirement schemes.</a:t>
            </a:r>
          </a:p>
        </p:txBody>
      </p:sp>
      <p:sp>
        <p:nvSpPr>
          <p:cNvPr id="4" name="Slide Number Placeholder 3">
            <a:extLst>
              <a:ext uri="{FF2B5EF4-FFF2-40B4-BE49-F238E27FC236}">
                <a16:creationId xmlns:a16="http://schemas.microsoft.com/office/drawing/2014/main" id="{F4B9B723-0427-F054-E0C2-38FD91DAEC38}"/>
              </a:ext>
            </a:extLst>
          </p:cNvPr>
          <p:cNvSpPr>
            <a:spLocks noGrp="1"/>
          </p:cNvSpPr>
          <p:nvPr>
            <p:ph type="sldNum" sz="quarter" idx="5"/>
          </p:nvPr>
        </p:nvSpPr>
        <p:spPr/>
      </p:sp>
    </p:spTree>
    <p:extLst>
      <p:ext uri="{BB962C8B-B14F-4D97-AF65-F5344CB8AC3E}">
        <p14:creationId xmlns:p14="http://schemas.microsoft.com/office/powerpoint/2010/main" val="651873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Brief summary: The sector is highly concentrated, with NSSF covering 78.17% of beneficiaries. Public pensions and senior grants account for about 19.85%, while other schemes remain below 2%, showing clear opportunity for growth in private and occupational retirement schemes.</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49DE3-BFEC-8179-822E-5CE7E726CE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F138C-EF85-76BD-8D3B-4F232E8EB4FD}"/>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C3D37462-57F8-EBAC-C35B-1B5A779663E2}"/>
              </a:ext>
            </a:extLst>
          </p:cNvPr>
          <p:cNvSpPr>
            <a:spLocks noGrp="1"/>
          </p:cNvSpPr>
          <p:nvPr>
            <p:ph type="body" sz="quarter" idx="3"/>
          </p:nvPr>
        </p:nvSpPr>
        <p:spPr/>
        <p:txBody>
          <a:bodyPr/>
          <a:lstStyle/>
          <a:p>
            <a:r>
              <a:t>Brief summary: The sector is highly concentrated, with NSSF covering 78.17% of beneficiaries. Public pensions and senior grants account for about 19.85%, while other schemes remain below 2%, showing clear opportunity for growth in private and occupational retirement schemes.</a:t>
            </a:r>
          </a:p>
        </p:txBody>
      </p:sp>
      <p:sp>
        <p:nvSpPr>
          <p:cNvPr id="4" name="Slide Number Placeholder 3">
            <a:extLst>
              <a:ext uri="{FF2B5EF4-FFF2-40B4-BE49-F238E27FC236}">
                <a16:creationId xmlns:a16="http://schemas.microsoft.com/office/drawing/2014/main" id="{CC59B4C0-1450-130C-BFF3-A37E095B5E90}"/>
              </a:ext>
            </a:extLst>
          </p:cNvPr>
          <p:cNvSpPr>
            <a:spLocks noGrp="1"/>
          </p:cNvSpPr>
          <p:nvPr>
            <p:ph type="sldNum" sz="quarter" idx="5"/>
          </p:nvPr>
        </p:nvSpPr>
        <p:spPr/>
      </p:sp>
    </p:spTree>
    <p:extLst>
      <p:ext uri="{BB962C8B-B14F-4D97-AF65-F5344CB8AC3E}">
        <p14:creationId xmlns:p14="http://schemas.microsoft.com/office/powerpoint/2010/main" val="3851609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E0C2B-22D2-9C61-1D5D-045C393A6B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09C38-7A2D-3594-1530-AB72ABAF365F}"/>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BD7E1508-2688-3433-635E-ABA59D3CC398}"/>
              </a:ext>
            </a:extLst>
          </p:cNvPr>
          <p:cNvSpPr>
            <a:spLocks noGrp="1"/>
          </p:cNvSpPr>
          <p:nvPr>
            <p:ph type="body" sz="quarter" idx="3"/>
          </p:nvPr>
        </p:nvSpPr>
        <p:spPr/>
        <p:txBody>
          <a:bodyPr/>
          <a:lstStyle/>
          <a:p>
            <a:r>
              <a:t>Brief summary: The sector is highly concentrated, with NSSF covering 78.17% of beneficiaries. Public pensions and senior grants account for about 19.85%, while other schemes remain below 2%, showing clear opportunity for growth in private and occupational retirement schemes.</a:t>
            </a:r>
          </a:p>
        </p:txBody>
      </p:sp>
      <p:sp>
        <p:nvSpPr>
          <p:cNvPr id="4" name="Slide Number Placeholder 3">
            <a:extLst>
              <a:ext uri="{FF2B5EF4-FFF2-40B4-BE49-F238E27FC236}">
                <a16:creationId xmlns:a16="http://schemas.microsoft.com/office/drawing/2014/main" id="{A87FE917-1821-89C5-3183-977B6D58876F}"/>
              </a:ext>
            </a:extLst>
          </p:cNvPr>
          <p:cNvSpPr>
            <a:spLocks noGrp="1"/>
          </p:cNvSpPr>
          <p:nvPr>
            <p:ph type="sldNum" sz="quarter" idx="5"/>
          </p:nvPr>
        </p:nvSpPr>
        <p:spPr/>
      </p:sp>
    </p:spTree>
    <p:extLst>
      <p:ext uri="{BB962C8B-B14F-4D97-AF65-F5344CB8AC3E}">
        <p14:creationId xmlns:p14="http://schemas.microsoft.com/office/powerpoint/2010/main" val="2936525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8C02BD-617F-443A-9DC6-BE620467D6B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3460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09DAF-5EE1-6878-7C7E-5D4E55DA1D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FE4BC-A668-9C77-1ADC-5B1B90DD42FD}"/>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2FD551A8-898A-62EE-CC16-AD06BA368C0F}"/>
              </a:ext>
            </a:extLst>
          </p:cNvPr>
          <p:cNvSpPr>
            <a:spLocks noGrp="1"/>
          </p:cNvSpPr>
          <p:nvPr>
            <p:ph type="body" sz="quarter" idx="3"/>
          </p:nvPr>
        </p:nvSpPr>
        <p:spPr/>
        <p:txBody>
          <a:bodyPr/>
          <a:lstStyle/>
          <a:p>
            <a:r>
              <a:t>Brief summary: The sector is highly concentrated, with NSSF covering 78.17% of beneficiaries. Public pensions and senior grants account for about 19.85%, while other schemes remain below 2%, showing clear opportunity for growth in private and occupational retirement schemes.</a:t>
            </a:r>
          </a:p>
        </p:txBody>
      </p:sp>
      <p:sp>
        <p:nvSpPr>
          <p:cNvPr id="4" name="Slide Number Placeholder 3">
            <a:extLst>
              <a:ext uri="{FF2B5EF4-FFF2-40B4-BE49-F238E27FC236}">
                <a16:creationId xmlns:a16="http://schemas.microsoft.com/office/drawing/2014/main" id="{DD358CA0-114E-0FED-2DCD-4A6FE4869F3B}"/>
              </a:ext>
            </a:extLst>
          </p:cNvPr>
          <p:cNvSpPr>
            <a:spLocks noGrp="1"/>
          </p:cNvSpPr>
          <p:nvPr>
            <p:ph type="sldNum" sz="quarter" idx="5"/>
          </p:nvPr>
        </p:nvSpPr>
        <p:spPr/>
      </p:sp>
    </p:spTree>
    <p:extLst>
      <p:ext uri="{BB962C8B-B14F-4D97-AF65-F5344CB8AC3E}">
        <p14:creationId xmlns:p14="http://schemas.microsoft.com/office/powerpoint/2010/main" val="4130038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5FE49-89E6-7973-5F2E-331F95A5A3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93C48E-3D7F-8C84-556E-9BE6A445013C}"/>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53F357D9-1673-2412-DC40-D8C71032EDD4}"/>
              </a:ext>
            </a:extLst>
          </p:cNvPr>
          <p:cNvSpPr>
            <a:spLocks noGrp="1"/>
          </p:cNvSpPr>
          <p:nvPr>
            <p:ph type="body" sz="quarter" idx="3"/>
          </p:nvPr>
        </p:nvSpPr>
        <p:spPr/>
        <p:txBody>
          <a:bodyPr/>
          <a:lstStyle/>
          <a:p>
            <a:r>
              <a:t>Brief summary: The sector is highly concentrated, with NSSF covering 78.17% of beneficiaries. Public pensions and senior grants account for about 19.85%, while other schemes remain below 2%, showing clear opportunity for growth in private and occupational retirement schemes.</a:t>
            </a:r>
          </a:p>
        </p:txBody>
      </p:sp>
      <p:sp>
        <p:nvSpPr>
          <p:cNvPr id="4" name="Slide Number Placeholder 3">
            <a:extLst>
              <a:ext uri="{FF2B5EF4-FFF2-40B4-BE49-F238E27FC236}">
                <a16:creationId xmlns:a16="http://schemas.microsoft.com/office/drawing/2014/main" id="{AFC537A8-9F64-9B86-3D19-4297078D3B6E}"/>
              </a:ext>
            </a:extLst>
          </p:cNvPr>
          <p:cNvSpPr>
            <a:spLocks noGrp="1"/>
          </p:cNvSpPr>
          <p:nvPr>
            <p:ph type="sldNum" sz="quarter" idx="5"/>
          </p:nvPr>
        </p:nvSpPr>
        <p:spPr/>
      </p:sp>
    </p:spTree>
    <p:extLst>
      <p:ext uri="{BB962C8B-B14F-4D97-AF65-F5344CB8AC3E}">
        <p14:creationId xmlns:p14="http://schemas.microsoft.com/office/powerpoint/2010/main" val="1095623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C03CD-310F-5FF0-8820-8071E6B7EB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CD8C37-7D32-FDD4-A720-3E6CB20F3112}"/>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5FFAEA3D-81E7-5FC7-01AB-9462A70EF2DE}"/>
              </a:ext>
            </a:extLst>
          </p:cNvPr>
          <p:cNvSpPr>
            <a:spLocks noGrp="1"/>
          </p:cNvSpPr>
          <p:nvPr>
            <p:ph type="body" sz="quarter" idx="3"/>
          </p:nvPr>
        </p:nvSpPr>
        <p:spPr/>
        <p:txBody>
          <a:bodyPr/>
          <a:lstStyle/>
          <a:p>
            <a:r>
              <a:t>Brief summary: The sector is highly concentrated, with NSSF covering 78.17% of beneficiaries. Public pensions and senior grants account for about 19.85%, while other schemes remain below 2%, showing clear opportunity for growth in private and occupational retirement schemes.</a:t>
            </a:r>
          </a:p>
        </p:txBody>
      </p:sp>
      <p:sp>
        <p:nvSpPr>
          <p:cNvPr id="4" name="Slide Number Placeholder 3">
            <a:extLst>
              <a:ext uri="{FF2B5EF4-FFF2-40B4-BE49-F238E27FC236}">
                <a16:creationId xmlns:a16="http://schemas.microsoft.com/office/drawing/2014/main" id="{15E2F415-0C2D-FBA4-C1D2-E8C2C227A55B}"/>
              </a:ext>
            </a:extLst>
          </p:cNvPr>
          <p:cNvSpPr>
            <a:spLocks noGrp="1"/>
          </p:cNvSpPr>
          <p:nvPr>
            <p:ph type="sldNum" sz="quarter" idx="5"/>
          </p:nvPr>
        </p:nvSpPr>
        <p:spPr/>
      </p:sp>
    </p:spTree>
    <p:extLst>
      <p:ext uri="{BB962C8B-B14F-4D97-AF65-F5344CB8AC3E}">
        <p14:creationId xmlns:p14="http://schemas.microsoft.com/office/powerpoint/2010/main" val="2515334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9DC15-C842-9923-BB14-6AB90EFBA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17BA23-D975-6855-870B-9229C57F81D9}"/>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60253F10-779E-39F4-7C5C-0CA870D3953C}"/>
              </a:ext>
            </a:extLst>
          </p:cNvPr>
          <p:cNvSpPr>
            <a:spLocks noGrp="1"/>
          </p:cNvSpPr>
          <p:nvPr>
            <p:ph type="body" sz="quarter" idx="3"/>
          </p:nvPr>
        </p:nvSpPr>
        <p:spPr/>
        <p:txBody>
          <a:bodyPr/>
          <a:lstStyle/>
          <a:p>
            <a:r>
              <a:t>Brief summary: The sector is highly concentrated, with NSSF covering 78.17% of beneficiaries. Public pensions and senior grants account for about 19.85%, while other schemes remain below 2%, showing clear opportunity for growth in private and occupational retirement schemes.</a:t>
            </a:r>
          </a:p>
        </p:txBody>
      </p:sp>
      <p:sp>
        <p:nvSpPr>
          <p:cNvPr id="4" name="Slide Number Placeholder 3">
            <a:extLst>
              <a:ext uri="{FF2B5EF4-FFF2-40B4-BE49-F238E27FC236}">
                <a16:creationId xmlns:a16="http://schemas.microsoft.com/office/drawing/2014/main" id="{565F8A48-A7B3-1ECD-206C-C70423F9FE07}"/>
              </a:ext>
            </a:extLst>
          </p:cNvPr>
          <p:cNvSpPr>
            <a:spLocks noGrp="1"/>
          </p:cNvSpPr>
          <p:nvPr>
            <p:ph type="sldNum" sz="quarter" idx="5"/>
          </p:nvPr>
        </p:nvSpPr>
        <p:spPr/>
      </p:sp>
    </p:spTree>
    <p:extLst>
      <p:ext uri="{BB962C8B-B14F-4D97-AF65-F5344CB8AC3E}">
        <p14:creationId xmlns:p14="http://schemas.microsoft.com/office/powerpoint/2010/main" val="731635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239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A1785-39BF-E3FE-BD20-9D925B6252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97E708-0E00-D42F-5496-C16FA3D007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32AB79-93DC-A1CA-96A4-0ADE39B076F7}"/>
              </a:ext>
            </a:extLst>
          </p:cNvPr>
          <p:cNvSpPr>
            <a:spLocks noGrp="1"/>
          </p:cNvSpPr>
          <p:nvPr>
            <p:ph type="dt" sz="half" idx="10"/>
          </p:nvPr>
        </p:nvSpPr>
        <p:spPr/>
        <p:txBody>
          <a:bodyPr/>
          <a:lstStyle/>
          <a:p>
            <a:fld id="{D45DE15A-3B6A-48B9-AEFB-10A6BD5E103B}" type="datetimeFigureOut">
              <a:rPr lang="en-US" smtClean="0"/>
              <a:t>5/22/2026</a:t>
            </a:fld>
            <a:endParaRPr lang="en-US"/>
          </a:p>
        </p:txBody>
      </p:sp>
      <p:sp>
        <p:nvSpPr>
          <p:cNvPr id="5" name="Footer Placeholder 4">
            <a:extLst>
              <a:ext uri="{FF2B5EF4-FFF2-40B4-BE49-F238E27FC236}">
                <a16:creationId xmlns:a16="http://schemas.microsoft.com/office/drawing/2014/main" id="{C78125C7-39FB-80E8-22BF-E7890D8B02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513AF1-A592-848C-C2D8-F9072852023F}"/>
              </a:ext>
            </a:extLst>
          </p:cNvPr>
          <p:cNvSpPr>
            <a:spLocks noGrp="1"/>
          </p:cNvSpPr>
          <p:nvPr>
            <p:ph type="sldNum" sz="quarter" idx="12"/>
          </p:nvPr>
        </p:nvSpPr>
        <p:spPr/>
        <p:txBody>
          <a:bodyPr/>
          <a:lstStyle/>
          <a:p>
            <a:fld id="{0EEF6BC8-07B0-4AFB-8772-4B2606C77B94}" type="slidenum">
              <a:rPr lang="en-US" smtClean="0"/>
              <a:t>‹#›</a:t>
            </a:fld>
            <a:endParaRPr lang="en-US"/>
          </a:p>
        </p:txBody>
      </p:sp>
    </p:spTree>
    <p:extLst>
      <p:ext uri="{BB962C8B-B14F-4D97-AF65-F5344CB8AC3E}">
        <p14:creationId xmlns:p14="http://schemas.microsoft.com/office/powerpoint/2010/main" val="2026555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67DF05-B90A-CF54-02A2-0ED3142FB5F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3532FE-FB9A-2174-6C66-10BBFBBA13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41FFEC-08F6-0A43-A289-760A517B5EEC}"/>
              </a:ext>
            </a:extLst>
          </p:cNvPr>
          <p:cNvSpPr>
            <a:spLocks noGrp="1"/>
          </p:cNvSpPr>
          <p:nvPr>
            <p:ph type="dt" sz="half" idx="10"/>
          </p:nvPr>
        </p:nvSpPr>
        <p:spPr/>
        <p:txBody>
          <a:bodyPr/>
          <a:lstStyle/>
          <a:p>
            <a:fld id="{D45DE15A-3B6A-48B9-AEFB-10A6BD5E103B}" type="datetimeFigureOut">
              <a:rPr lang="en-US" smtClean="0"/>
              <a:t>5/22/2026</a:t>
            </a:fld>
            <a:endParaRPr lang="en-US"/>
          </a:p>
        </p:txBody>
      </p:sp>
      <p:sp>
        <p:nvSpPr>
          <p:cNvPr id="5" name="Footer Placeholder 4">
            <a:extLst>
              <a:ext uri="{FF2B5EF4-FFF2-40B4-BE49-F238E27FC236}">
                <a16:creationId xmlns:a16="http://schemas.microsoft.com/office/drawing/2014/main" id="{D1831B5E-60CF-7D44-3760-E5A23E5BE1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904054-D85B-7E12-73F1-A05910AE9587}"/>
              </a:ext>
            </a:extLst>
          </p:cNvPr>
          <p:cNvSpPr>
            <a:spLocks noGrp="1"/>
          </p:cNvSpPr>
          <p:nvPr>
            <p:ph type="sldNum" sz="quarter" idx="12"/>
          </p:nvPr>
        </p:nvSpPr>
        <p:spPr/>
        <p:txBody>
          <a:bodyPr/>
          <a:lstStyle/>
          <a:p>
            <a:fld id="{0EEF6BC8-07B0-4AFB-8772-4B2606C77B94}" type="slidenum">
              <a:rPr lang="en-US" smtClean="0"/>
              <a:t>‹#›</a:t>
            </a:fld>
            <a:endParaRPr lang="en-US"/>
          </a:p>
        </p:txBody>
      </p:sp>
    </p:spTree>
    <p:extLst>
      <p:ext uri="{BB962C8B-B14F-4D97-AF65-F5344CB8AC3E}">
        <p14:creationId xmlns:p14="http://schemas.microsoft.com/office/powerpoint/2010/main" val="3437676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ank You Slide 0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80CE5C-28C2-724A-9812-D925EADA5CC2}"/>
              </a:ext>
            </a:extLst>
          </p:cNvPr>
          <p:cNvSpPr>
            <a:spLocks noGrp="1"/>
          </p:cNvSpPr>
          <p:nvPr>
            <p:ph type="pic" sz="quarter" idx="10"/>
          </p:nvPr>
        </p:nvSpPr>
        <p:spPr>
          <a:xfrm>
            <a:off x="1016458" y="1341"/>
            <a:ext cx="2535027" cy="3179851"/>
          </a:xfrm>
          <a:custGeom>
            <a:avLst/>
            <a:gdLst>
              <a:gd name="connsiteX0" fmla="*/ 0 w 5068733"/>
              <a:gd name="connsiteY0" fmla="*/ 0 h 6359701"/>
              <a:gd name="connsiteX1" fmla="*/ 5068733 w 5068733"/>
              <a:gd name="connsiteY1" fmla="*/ 0 h 6359701"/>
              <a:gd name="connsiteX2" fmla="*/ 5068733 w 5068733"/>
              <a:gd name="connsiteY2" fmla="*/ 6359701 h 6359701"/>
              <a:gd name="connsiteX3" fmla="*/ 0 w 5068733"/>
              <a:gd name="connsiteY3" fmla="*/ 6359701 h 6359701"/>
            </a:gdLst>
            <a:ahLst/>
            <a:cxnLst>
              <a:cxn ang="0">
                <a:pos x="connsiteX0" y="connsiteY0"/>
              </a:cxn>
              <a:cxn ang="0">
                <a:pos x="connsiteX1" y="connsiteY1"/>
              </a:cxn>
              <a:cxn ang="0">
                <a:pos x="connsiteX2" y="connsiteY2"/>
              </a:cxn>
              <a:cxn ang="0">
                <a:pos x="connsiteX3" y="connsiteY3"/>
              </a:cxn>
            </a:cxnLst>
            <a:rect l="l" t="t" r="r" b="b"/>
            <a:pathLst>
              <a:path w="5068733" h="6359701">
                <a:moveTo>
                  <a:pt x="0" y="0"/>
                </a:moveTo>
                <a:lnTo>
                  <a:pt x="5068733" y="0"/>
                </a:lnTo>
                <a:lnTo>
                  <a:pt x="5068733" y="6359701"/>
                </a:lnTo>
                <a:lnTo>
                  <a:pt x="0" y="6359701"/>
                </a:lnTo>
                <a:close/>
              </a:path>
            </a:pathLst>
          </a:custGeom>
          <a:solidFill>
            <a:schemeClr val="bg2">
              <a:lumMod val="95000"/>
            </a:schemeClr>
          </a:solidFill>
        </p:spPr>
        <p:txBody>
          <a:bodyPr wrap="square" anchor="ctr">
            <a:noAutofit/>
          </a:bodyPr>
          <a:lstStyle>
            <a:lvl1pPr marL="0" indent="0" algn="ctr">
              <a:buNone/>
              <a:defRPr sz="1200"/>
            </a:lvl1pPr>
          </a:lstStyle>
          <a:p>
            <a:endParaRPr lang="en-US"/>
          </a:p>
        </p:txBody>
      </p:sp>
      <p:sp>
        <p:nvSpPr>
          <p:cNvPr id="7" name="Picture Placeholder 6">
            <a:extLst>
              <a:ext uri="{FF2B5EF4-FFF2-40B4-BE49-F238E27FC236}">
                <a16:creationId xmlns:a16="http://schemas.microsoft.com/office/drawing/2014/main" id="{3CB118D2-B319-B445-BF7E-237A62AED899}"/>
              </a:ext>
            </a:extLst>
          </p:cNvPr>
          <p:cNvSpPr>
            <a:spLocks noGrp="1"/>
          </p:cNvSpPr>
          <p:nvPr>
            <p:ph type="pic" sz="quarter" idx="11"/>
          </p:nvPr>
        </p:nvSpPr>
        <p:spPr>
          <a:xfrm>
            <a:off x="3249918" y="1839075"/>
            <a:ext cx="2535027" cy="3179851"/>
          </a:xfrm>
          <a:custGeom>
            <a:avLst/>
            <a:gdLst>
              <a:gd name="connsiteX0" fmla="*/ 0 w 5068733"/>
              <a:gd name="connsiteY0" fmla="*/ 0 h 6359701"/>
              <a:gd name="connsiteX1" fmla="*/ 5068733 w 5068733"/>
              <a:gd name="connsiteY1" fmla="*/ 0 h 6359701"/>
              <a:gd name="connsiteX2" fmla="*/ 5068733 w 5068733"/>
              <a:gd name="connsiteY2" fmla="*/ 6359701 h 6359701"/>
              <a:gd name="connsiteX3" fmla="*/ 0 w 5068733"/>
              <a:gd name="connsiteY3" fmla="*/ 6359701 h 6359701"/>
            </a:gdLst>
            <a:ahLst/>
            <a:cxnLst>
              <a:cxn ang="0">
                <a:pos x="connsiteX0" y="connsiteY0"/>
              </a:cxn>
              <a:cxn ang="0">
                <a:pos x="connsiteX1" y="connsiteY1"/>
              </a:cxn>
              <a:cxn ang="0">
                <a:pos x="connsiteX2" y="connsiteY2"/>
              </a:cxn>
              <a:cxn ang="0">
                <a:pos x="connsiteX3" y="connsiteY3"/>
              </a:cxn>
            </a:cxnLst>
            <a:rect l="l" t="t" r="r" b="b"/>
            <a:pathLst>
              <a:path w="5068733" h="6359701">
                <a:moveTo>
                  <a:pt x="0" y="0"/>
                </a:moveTo>
                <a:lnTo>
                  <a:pt x="5068733" y="0"/>
                </a:lnTo>
                <a:lnTo>
                  <a:pt x="5068733" y="6359701"/>
                </a:lnTo>
                <a:lnTo>
                  <a:pt x="0" y="6359701"/>
                </a:lnTo>
                <a:close/>
              </a:path>
            </a:pathLst>
          </a:custGeom>
          <a:solidFill>
            <a:schemeClr val="bg2">
              <a:lumMod val="95000"/>
            </a:schemeClr>
          </a:solidFill>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20145806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18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F5E65-E220-82BF-5FB4-CAEF0C8DD2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419BC2-1FA6-4D60-0492-8ACF3D2D52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302B72-5086-D08E-C0BA-F80E7F02CF52}"/>
              </a:ext>
            </a:extLst>
          </p:cNvPr>
          <p:cNvSpPr>
            <a:spLocks noGrp="1"/>
          </p:cNvSpPr>
          <p:nvPr>
            <p:ph type="dt" sz="half" idx="10"/>
          </p:nvPr>
        </p:nvSpPr>
        <p:spPr/>
        <p:txBody>
          <a:bodyPr/>
          <a:lstStyle/>
          <a:p>
            <a:fld id="{D45DE15A-3B6A-48B9-AEFB-10A6BD5E103B}" type="datetimeFigureOut">
              <a:rPr lang="en-US" smtClean="0"/>
              <a:t>5/22/2026</a:t>
            </a:fld>
            <a:endParaRPr lang="en-US"/>
          </a:p>
        </p:txBody>
      </p:sp>
      <p:sp>
        <p:nvSpPr>
          <p:cNvPr id="5" name="Footer Placeholder 4">
            <a:extLst>
              <a:ext uri="{FF2B5EF4-FFF2-40B4-BE49-F238E27FC236}">
                <a16:creationId xmlns:a16="http://schemas.microsoft.com/office/drawing/2014/main" id="{3D531185-7C54-9B03-FC63-48487B29E0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CE16D2-1E9C-7985-245F-1EAFBB39F176}"/>
              </a:ext>
            </a:extLst>
          </p:cNvPr>
          <p:cNvSpPr>
            <a:spLocks noGrp="1"/>
          </p:cNvSpPr>
          <p:nvPr>
            <p:ph type="sldNum" sz="quarter" idx="12"/>
          </p:nvPr>
        </p:nvSpPr>
        <p:spPr/>
        <p:txBody>
          <a:bodyPr/>
          <a:lstStyle/>
          <a:p>
            <a:fld id="{0EEF6BC8-07B0-4AFB-8772-4B2606C77B94}" type="slidenum">
              <a:rPr lang="en-US" smtClean="0"/>
              <a:t>‹#›</a:t>
            </a:fld>
            <a:endParaRPr lang="en-US"/>
          </a:p>
        </p:txBody>
      </p:sp>
    </p:spTree>
    <p:extLst>
      <p:ext uri="{BB962C8B-B14F-4D97-AF65-F5344CB8AC3E}">
        <p14:creationId xmlns:p14="http://schemas.microsoft.com/office/powerpoint/2010/main" val="261018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375E-90E8-EB61-A47F-A50D3D9EAD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0AF8E4-08E6-3012-D90D-016EF08E6D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72C275-103F-71E1-1BB4-FA9528F9531A}"/>
              </a:ext>
            </a:extLst>
          </p:cNvPr>
          <p:cNvSpPr>
            <a:spLocks noGrp="1"/>
          </p:cNvSpPr>
          <p:nvPr>
            <p:ph type="dt" sz="half" idx="10"/>
          </p:nvPr>
        </p:nvSpPr>
        <p:spPr/>
        <p:txBody>
          <a:bodyPr/>
          <a:lstStyle/>
          <a:p>
            <a:fld id="{D45DE15A-3B6A-48B9-AEFB-10A6BD5E103B}" type="datetimeFigureOut">
              <a:rPr lang="en-US" smtClean="0"/>
              <a:t>5/22/2026</a:t>
            </a:fld>
            <a:endParaRPr lang="en-US"/>
          </a:p>
        </p:txBody>
      </p:sp>
      <p:sp>
        <p:nvSpPr>
          <p:cNvPr id="5" name="Footer Placeholder 4">
            <a:extLst>
              <a:ext uri="{FF2B5EF4-FFF2-40B4-BE49-F238E27FC236}">
                <a16:creationId xmlns:a16="http://schemas.microsoft.com/office/drawing/2014/main" id="{C0EFCFFB-9233-68D6-DC30-4F570355F7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4B5E9A-3C47-3186-8FC4-5EE4C35E267D}"/>
              </a:ext>
            </a:extLst>
          </p:cNvPr>
          <p:cNvSpPr>
            <a:spLocks noGrp="1"/>
          </p:cNvSpPr>
          <p:nvPr>
            <p:ph type="sldNum" sz="quarter" idx="12"/>
          </p:nvPr>
        </p:nvSpPr>
        <p:spPr/>
        <p:txBody>
          <a:bodyPr/>
          <a:lstStyle/>
          <a:p>
            <a:fld id="{0EEF6BC8-07B0-4AFB-8772-4B2606C77B94}" type="slidenum">
              <a:rPr lang="en-US" smtClean="0"/>
              <a:t>‹#›</a:t>
            </a:fld>
            <a:endParaRPr lang="en-US"/>
          </a:p>
        </p:txBody>
      </p:sp>
    </p:spTree>
    <p:extLst>
      <p:ext uri="{BB962C8B-B14F-4D97-AF65-F5344CB8AC3E}">
        <p14:creationId xmlns:p14="http://schemas.microsoft.com/office/powerpoint/2010/main" val="361554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F7BF7-F245-2900-C63B-C8FB3AFB7C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CDEFF6-D1B7-DBA1-2C16-20A172764B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F7280F-9706-DD51-17CD-E260B2B16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A225C4-7E97-ECF3-7570-116D0B56ECE5}"/>
              </a:ext>
            </a:extLst>
          </p:cNvPr>
          <p:cNvSpPr>
            <a:spLocks noGrp="1"/>
          </p:cNvSpPr>
          <p:nvPr>
            <p:ph type="dt" sz="half" idx="10"/>
          </p:nvPr>
        </p:nvSpPr>
        <p:spPr/>
        <p:txBody>
          <a:bodyPr/>
          <a:lstStyle/>
          <a:p>
            <a:fld id="{D45DE15A-3B6A-48B9-AEFB-10A6BD5E103B}" type="datetimeFigureOut">
              <a:rPr lang="en-US" smtClean="0"/>
              <a:t>5/22/2026</a:t>
            </a:fld>
            <a:endParaRPr lang="en-US"/>
          </a:p>
        </p:txBody>
      </p:sp>
      <p:sp>
        <p:nvSpPr>
          <p:cNvPr id="6" name="Footer Placeholder 5">
            <a:extLst>
              <a:ext uri="{FF2B5EF4-FFF2-40B4-BE49-F238E27FC236}">
                <a16:creationId xmlns:a16="http://schemas.microsoft.com/office/drawing/2014/main" id="{F89B8B23-D4A6-F4AC-56C8-1554460DCB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50E2B1-E5B5-092E-FDF4-30DD1E0B0C99}"/>
              </a:ext>
            </a:extLst>
          </p:cNvPr>
          <p:cNvSpPr>
            <a:spLocks noGrp="1"/>
          </p:cNvSpPr>
          <p:nvPr>
            <p:ph type="sldNum" sz="quarter" idx="12"/>
          </p:nvPr>
        </p:nvSpPr>
        <p:spPr/>
        <p:txBody>
          <a:bodyPr/>
          <a:lstStyle/>
          <a:p>
            <a:fld id="{0EEF6BC8-07B0-4AFB-8772-4B2606C77B94}" type="slidenum">
              <a:rPr lang="en-US" smtClean="0"/>
              <a:t>‹#›</a:t>
            </a:fld>
            <a:endParaRPr lang="en-US"/>
          </a:p>
        </p:txBody>
      </p:sp>
    </p:spTree>
    <p:extLst>
      <p:ext uri="{BB962C8B-B14F-4D97-AF65-F5344CB8AC3E}">
        <p14:creationId xmlns:p14="http://schemas.microsoft.com/office/powerpoint/2010/main" val="146180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45933-82EB-7B7C-16E3-982FD3D6946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557C26-B0EF-FA30-F22A-AEB0D8A7E1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FE7CC-C9EA-AFB3-8AAF-D7E174ACB5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BA58A1-04FF-C703-798F-9DB8D2A18A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5529546-DD40-B4CB-8D95-81E16F1CE5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FDCD29-8F34-EBC8-D141-BB6A554AD3BA}"/>
              </a:ext>
            </a:extLst>
          </p:cNvPr>
          <p:cNvSpPr>
            <a:spLocks noGrp="1"/>
          </p:cNvSpPr>
          <p:nvPr>
            <p:ph type="dt" sz="half" idx="10"/>
          </p:nvPr>
        </p:nvSpPr>
        <p:spPr/>
        <p:txBody>
          <a:bodyPr/>
          <a:lstStyle/>
          <a:p>
            <a:fld id="{D45DE15A-3B6A-48B9-AEFB-10A6BD5E103B}" type="datetimeFigureOut">
              <a:rPr lang="en-US" smtClean="0"/>
              <a:t>5/22/2026</a:t>
            </a:fld>
            <a:endParaRPr lang="en-US"/>
          </a:p>
        </p:txBody>
      </p:sp>
      <p:sp>
        <p:nvSpPr>
          <p:cNvPr id="8" name="Footer Placeholder 7">
            <a:extLst>
              <a:ext uri="{FF2B5EF4-FFF2-40B4-BE49-F238E27FC236}">
                <a16:creationId xmlns:a16="http://schemas.microsoft.com/office/drawing/2014/main" id="{497A2F0B-C043-1A36-FA65-7FFDF85B10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823769-CFA0-1FDF-AA7D-6BE08D05B504}"/>
              </a:ext>
            </a:extLst>
          </p:cNvPr>
          <p:cNvSpPr>
            <a:spLocks noGrp="1"/>
          </p:cNvSpPr>
          <p:nvPr>
            <p:ph type="sldNum" sz="quarter" idx="12"/>
          </p:nvPr>
        </p:nvSpPr>
        <p:spPr/>
        <p:txBody>
          <a:bodyPr/>
          <a:lstStyle/>
          <a:p>
            <a:fld id="{0EEF6BC8-07B0-4AFB-8772-4B2606C77B94}" type="slidenum">
              <a:rPr lang="en-US" smtClean="0"/>
              <a:t>‹#›</a:t>
            </a:fld>
            <a:endParaRPr lang="en-US"/>
          </a:p>
        </p:txBody>
      </p:sp>
    </p:spTree>
    <p:extLst>
      <p:ext uri="{BB962C8B-B14F-4D97-AF65-F5344CB8AC3E}">
        <p14:creationId xmlns:p14="http://schemas.microsoft.com/office/powerpoint/2010/main" val="3518758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AA056-0E3F-C45D-764A-E2A0B94CC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F14D08-2979-E521-31A6-513E3972A61C}"/>
              </a:ext>
            </a:extLst>
          </p:cNvPr>
          <p:cNvSpPr>
            <a:spLocks noGrp="1"/>
          </p:cNvSpPr>
          <p:nvPr>
            <p:ph type="dt" sz="half" idx="10"/>
          </p:nvPr>
        </p:nvSpPr>
        <p:spPr/>
        <p:txBody>
          <a:bodyPr/>
          <a:lstStyle/>
          <a:p>
            <a:fld id="{D45DE15A-3B6A-48B9-AEFB-10A6BD5E103B}" type="datetimeFigureOut">
              <a:rPr lang="en-US" smtClean="0"/>
              <a:t>5/22/2026</a:t>
            </a:fld>
            <a:endParaRPr lang="en-US"/>
          </a:p>
        </p:txBody>
      </p:sp>
      <p:sp>
        <p:nvSpPr>
          <p:cNvPr id="4" name="Footer Placeholder 3">
            <a:extLst>
              <a:ext uri="{FF2B5EF4-FFF2-40B4-BE49-F238E27FC236}">
                <a16:creationId xmlns:a16="http://schemas.microsoft.com/office/drawing/2014/main" id="{2CCD7BAB-BFE6-5DB9-9D8B-27A5F579C1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3CC413-98F0-3843-FE10-5DC0B74A2062}"/>
              </a:ext>
            </a:extLst>
          </p:cNvPr>
          <p:cNvSpPr>
            <a:spLocks noGrp="1"/>
          </p:cNvSpPr>
          <p:nvPr>
            <p:ph type="sldNum" sz="quarter" idx="12"/>
          </p:nvPr>
        </p:nvSpPr>
        <p:spPr/>
        <p:txBody>
          <a:bodyPr/>
          <a:lstStyle/>
          <a:p>
            <a:fld id="{0EEF6BC8-07B0-4AFB-8772-4B2606C77B94}" type="slidenum">
              <a:rPr lang="en-US" smtClean="0"/>
              <a:t>‹#›</a:t>
            </a:fld>
            <a:endParaRPr lang="en-US"/>
          </a:p>
        </p:txBody>
      </p:sp>
    </p:spTree>
    <p:extLst>
      <p:ext uri="{BB962C8B-B14F-4D97-AF65-F5344CB8AC3E}">
        <p14:creationId xmlns:p14="http://schemas.microsoft.com/office/powerpoint/2010/main" val="194153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3206D-4E1C-42B3-0762-DE35D9642D00}"/>
              </a:ext>
            </a:extLst>
          </p:cNvPr>
          <p:cNvSpPr>
            <a:spLocks noGrp="1"/>
          </p:cNvSpPr>
          <p:nvPr>
            <p:ph type="dt" sz="half" idx="10"/>
          </p:nvPr>
        </p:nvSpPr>
        <p:spPr/>
        <p:txBody>
          <a:bodyPr/>
          <a:lstStyle/>
          <a:p>
            <a:fld id="{D45DE15A-3B6A-48B9-AEFB-10A6BD5E103B}" type="datetimeFigureOut">
              <a:rPr lang="en-US" smtClean="0"/>
              <a:t>5/22/2026</a:t>
            </a:fld>
            <a:endParaRPr lang="en-US"/>
          </a:p>
        </p:txBody>
      </p:sp>
      <p:sp>
        <p:nvSpPr>
          <p:cNvPr id="3" name="Footer Placeholder 2">
            <a:extLst>
              <a:ext uri="{FF2B5EF4-FFF2-40B4-BE49-F238E27FC236}">
                <a16:creationId xmlns:a16="http://schemas.microsoft.com/office/drawing/2014/main" id="{466DAF28-9C85-7BB0-4666-8755125EB1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58CFF0-5952-F96F-6EC7-DB495363762C}"/>
              </a:ext>
            </a:extLst>
          </p:cNvPr>
          <p:cNvSpPr>
            <a:spLocks noGrp="1"/>
          </p:cNvSpPr>
          <p:nvPr>
            <p:ph type="sldNum" sz="quarter" idx="12"/>
          </p:nvPr>
        </p:nvSpPr>
        <p:spPr/>
        <p:txBody>
          <a:bodyPr/>
          <a:lstStyle/>
          <a:p>
            <a:fld id="{0EEF6BC8-07B0-4AFB-8772-4B2606C77B94}" type="slidenum">
              <a:rPr lang="en-US" smtClean="0"/>
              <a:t>‹#›</a:t>
            </a:fld>
            <a:endParaRPr lang="en-US"/>
          </a:p>
        </p:txBody>
      </p:sp>
    </p:spTree>
    <p:extLst>
      <p:ext uri="{BB962C8B-B14F-4D97-AF65-F5344CB8AC3E}">
        <p14:creationId xmlns:p14="http://schemas.microsoft.com/office/powerpoint/2010/main" val="1639253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47DC7-2FDE-B03C-72D8-8D4F491C6B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F992EEA-C499-88D7-C78E-AF569273ED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E4AD68-D8FD-98A1-87D4-7908A55C1D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786B0F-1D34-C9F7-764B-E82808076071}"/>
              </a:ext>
            </a:extLst>
          </p:cNvPr>
          <p:cNvSpPr>
            <a:spLocks noGrp="1"/>
          </p:cNvSpPr>
          <p:nvPr>
            <p:ph type="dt" sz="half" idx="10"/>
          </p:nvPr>
        </p:nvSpPr>
        <p:spPr/>
        <p:txBody>
          <a:bodyPr/>
          <a:lstStyle/>
          <a:p>
            <a:fld id="{D45DE15A-3B6A-48B9-AEFB-10A6BD5E103B}" type="datetimeFigureOut">
              <a:rPr lang="en-US" smtClean="0"/>
              <a:t>5/22/2026</a:t>
            </a:fld>
            <a:endParaRPr lang="en-US"/>
          </a:p>
        </p:txBody>
      </p:sp>
      <p:sp>
        <p:nvSpPr>
          <p:cNvPr id="6" name="Footer Placeholder 5">
            <a:extLst>
              <a:ext uri="{FF2B5EF4-FFF2-40B4-BE49-F238E27FC236}">
                <a16:creationId xmlns:a16="http://schemas.microsoft.com/office/drawing/2014/main" id="{F02B5AF4-F397-849D-BCD9-BEE8C1A8EF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CA97D6-BE44-1214-0122-EF209B3E7F3D}"/>
              </a:ext>
            </a:extLst>
          </p:cNvPr>
          <p:cNvSpPr>
            <a:spLocks noGrp="1"/>
          </p:cNvSpPr>
          <p:nvPr>
            <p:ph type="sldNum" sz="quarter" idx="12"/>
          </p:nvPr>
        </p:nvSpPr>
        <p:spPr/>
        <p:txBody>
          <a:bodyPr/>
          <a:lstStyle/>
          <a:p>
            <a:fld id="{0EEF6BC8-07B0-4AFB-8772-4B2606C77B94}" type="slidenum">
              <a:rPr lang="en-US" smtClean="0"/>
              <a:t>‹#›</a:t>
            </a:fld>
            <a:endParaRPr lang="en-US"/>
          </a:p>
        </p:txBody>
      </p:sp>
    </p:spTree>
    <p:extLst>
      <p:ext uri="{BB962C8B-B14F-4D97-AF65-F5344CB8AC3E}">
        <p14:creationId xmlns:p14="http://schemas.microsoft.com/office/powerpoint/2010/main" val="1534878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62F5-9713-BB61-BAEE-FCDA3AA20F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573A45-1AFC-8222-4B20-0DD81803BB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D2ED76-990B-5104-5191-D975691288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006E8-884D-CD8B-F42F-3817BD97514A}"/>
              </a:ext>
            </a:extLst>
          </p:cNvPr>
          <p:cNvSpPr>
            <a:spLocks noGrp="1"/>
          </p:cNvSpPr>
          <p:nvPr>
            <p:ph type="dt" sz="half" idx="10"/>
          </p:nvPr>
        </p:nvSpPr>
        <p:spPr/>
        <p:txBody>
          <a:bodyPr/>
          <a:lstStyle/>
          <a:p>
            <a:fld id="{D45DE15A-3B6A-48B9-AEFB-10A6BD5E103B}" type="datetimeFigureOut">
              <a:rPr lang="en-US" smtClean="0"/>
              <a:t>5/22/2026</a:t>
            </a:fld>
            <a:endParaRPr lang="en-US"/>
          </a:p>
        </p:txBody>
      </p:sp>
      <p:sp>
        <p:nvSpPr>
          <p:cNvPr id="6" name="Footer Placeholder 5">
            <a:extLst>
              <a:ext uri="{FF2B5EF4-FFF2-40B4-BE49-F238E27FC236}">
                <a16:creationId xmlns:a16="http://schemas.microsoft.com/office/drawing/2014/main" id="{32302FF2-4530-CA70-3FD3-8B6D60FBEA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C755DA-B2BC-F08F-992E-02204C50DFAD}"/>
              </a:ext>
            </a:extLst>
          </p:cNvPr>
          <p:cNvSpPr>
            <a:spLocks noGrp="1"/>
          </p:cNvSpPr>
          <p:nvPr>
            <p:ph type="sldNum" sz="quarter" idx="12"/>
          </p:nvPr>
        </p:nvSpPr>
        <p:spPr/>
        <p:txBody>
          <a:bodyPr/>
          <a:lstStyle/>
          <a:p>
            <a:fld id="{0EEF6BC8-07B0-4AFB-8772-4B2606C77B94}" type="slidenum">
              <a:rPr lang="en-US" smtClean="0"/>
              <a:t>‹#›</a:t>
            </a:fld>
            <a:endParaRPr lang="en-US"/>
          </a:p>
        </p:txBody>
      </p:sp>
    </p:spTree>
    <p:extLst>
      <p:ext uri="{BB962C8B-B14F-4D97-AF65-F5344CB8AC3E}">
        <p14:creationId xmlns:p14="http://schemas.microsoft.com/office/powerpoint/2010/main" val="2068993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06F62B-4522-AC70-E498-60D4AE6410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B36CDF-2AEF-9AD5-4F25-C75FE2E043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9D6C3E-9FAB-4F59-8C85-C59A1530D7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5DE15A-3B6A-48B9-AEFB-10A6BD5E103B}" type="datetimeFigureOut">
              <a:rPr lang="en-US" smtClean="0"/>
              <a:t>5/22/2026</a:t>
            </a:fld>
            <a:endParaRPr lang="en-US"/>
          </a:p>
        </p:txBody>
      </p:sp>
      <p:sp>
        <p:nvSpPr>
          <p:cNvPr id="5" name="Footer Placeholder 4">
            <a:extLst>
              <a:ext uri="{FF2B5EF4-FFF2-40B4-BE49-F238E27FC236}">
                <a16:creationId xmlns:a16="http://schemas.microsoft.com/office/drawing/2014/main" id="{296F9866-BDB5-FDDC-0391-EFADADF952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914B7C-A323-2354-4A55-C12F55511C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F6BC8-07B0-4AFB-8772-4B2606C77B94}" type="slidenum">
              <a:rPr lang="en-US" smtClean="0"/>
              <a:t>‹#›</a:t>
            </a:fld>
            <a:endParaRPr lang="en-US"/>
          </a:p>
        </p:txBody>
      </p:sp>
    </p:spTree>
    <p:extLst>
      <p:ext uri="{BB962C8B-B14F-4D97-AF65-F5344CB8AC3E}">
        <p14:creationId xmlns:p14="http://schemas.microsoft.com/office/powerpoint/2010/main" val="1586091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4.png"/><Relationship Id="rId21" Type="http://schemas.openxmlformats.org/officeDocument/2006/relationships/image" Target="../media/image31.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7.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chart" Target="../charts/chart2.xml"/><Relationship Id="rId9" Type="http://schemas.openxmlformats.org/officeDocument/2006/relationships/image" Target="../media/image19.png"/><Relationship Id="rId1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1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2" descr="A blue and black logo&#10;&#10;Description automatically generated">
            <a:extLst>
              <a:ext uri="{FF2B5EF4-FFF2-40B4-BE49-F238E27FC236}">
                <a16:creationId xmlns:a16="http://schemas.microsoft.com/office/drawing/2014/main" id="{90393329-88E8-1AF5-59F8-3BAE5B8541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30612" y="6307494"/>
            <a:ext cx="974964" cy="44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679BFE0E-A7A5-BAAE-2312-35D3F6EFA39C}"/>
              </a:ext>
            </a:extLst>
          </p:cNvPr>
          <p:cNvPicPr>
            <a:picLocks noChangeAspect="1"/>
          </p:cNvPicPr>
          <p:nvPr/>
        </p:nvPicPr>
        <p:blipFill>
          <a:blip r:embed="rId3">
            <a:extLst>
              <a:ext uri="{BEBA8EAE-BF5A-486C-A8C5-ECC9F3942E4B}">
                <a14:imgProps xmlns:a14="http://schemas.microsoft.com/office/drawing/2010/main">
                  <a14:imgLayer r:embed="rId4">
                    <a14:imgEffect>
                      <a14:artisticTexturizer/>
                    </a14:imgEffect>
                  </a14:imgLayer>
                </a14:imgProps>
              </a:ext>
              <a:ext uri="{28A0092B-C50C-407E-A947-70E740481C1C}">
                <a14:useLocalDpi xmlns:a14="http://schemas.microsoft.com/office/drawing/2010/main" val="0"/>
              </a:ext>
            </a:extLst>
          </a:blip>
          <a:stretch>
            <a:fillRect/>
          </a:stretch>
        </p:blipFill>
        <p:spPr>
          <a:xfrm>
            <a:off x="0" y="1"/>
            <a:ext cx="5618481" cy="6858000"/>
          </a:xfrm>
          <a:prstGeom prst="rect">
            <a:avLst/>
          </a:prstGeom>
        </p:spPr>
      </p:pic>
      <p:sp>
        <p:nvSpPr>
          <p:cNvPr id="6" name="TextBox 5">
            <a:extLst>
              <a:ext uri="{FF2B5EF4-FFF2-40B4-BE49-F238E27FC236}">
                <a16:creationId xmlns:a16="http://schemas.microsoft.com/office/drawing/2014/main" id="{A0BA022E-DE14-BD7D-5E95-0410A28A0A63}"/>
              </a:ext>
            </a:extLst>
          </p:cNvPr>
          <p:cNvSpPr txBox="1"/>
          <p:nvPr/>
        </p:nvSpPr>
        <p:spPr>
          <a:xfrm>
            <a:off x="5872241" y="4488223"/>
            <a:ext cx="6096000" cy="707886"/>
          </a:xfrm>
          <a:prstGeom prst="rect">
            <a:avLst/>
          </a:prstGeom>
          <a:noFill/>
        </p:spPr>
        <p:txBody>
          <a:bodyPr wrap="square" lIns="121920" tIns="60960" rIns="121920" bIns="60960" anchor="t">
            <a:spAutoFit/>
          </a:bodyPr>
          <a:lstStyle/>
          <a:p>
            <a:pPr algn="r" defTabSz="1219170">
              <a:defRPr/>
            </a:pPr>
            <a:r>
              <a:rPr lang="en-US" sz="2400" b="1" dirty="0">
                <a:solidFill>
                  <a:srgbClr val="70AD47">
                    <a:lumMod val="75000"/>
                  </a:srgbClr>
                </a:solidFill>
                <a:latin typeface="Poppins"/>
                <a:ea typeface="Verdana"/>
                <a:cs typeface="Poppins"/>
              </a:rPr>
              <a:t>Geoffrey W. Sajjabi</a:t>
            </a:r>
            <a:endParaRPr lang="en-US" sz="2400" b="1" dirty="0">
              <a:solidFill>
                <a:srgbClr val="70AD47">
                  <a:lumMod val="75000"/>
                </a:srgbClr>
              </a:solidFill>
              <a:latin typeface="Poppins" panose="00000500000000000000" pitchFamily="2" charset="0"/>
              <a:ea typeface="Verdana" panose="020B0604030504040204" pitchFamily="34" charset="0"/>
              <a:cs typeface="Poppins" panose="00000500000000000000" pitchFamily="2" charset="0"/>
            </a:endParaRPr>
          </a:p>
          <a:p>
            <a:pPr algn="r" defTabSz="1219170">
              <a:defRPr/>
            </a:pPr>
            <a:r>
              <a:rPr lang="en-US" sz="1400" b="1" dirty="0">
                <a:solidFill>
                  <a:srgbClr val="70AD47">
                    <a:lumMod val="75000"/>
                  </a:srgbClr>
                </a:solidFill>
                <a:latin typeface="Calibri" panose="020F0502020204030204"/>
              </a:rPr>
              <a:t>CHIEF COMMERCIAL OFFICER</a:t>
            </a:r>
            <a:endParaRPr lang="en-US" sz="1400" dirty="0">
              <a:solidFill>
                <a:srgbClr val="70AD47">
                  <a:lumMod val="75000"/>
                </a:srgbClr>
              </a:solidFill>
              <a:latin typeface="Calibri" panose="020F0502020204030204"/>
            </a:endParaRPr>
          </a:p>
        </p:txBody>
      </p:sp>
      <p:sp>
        <p:nvSpPr>
          <p:cNvPr id="7" name="TextBox 6">
            <a:extLst>
              <a:ext uri="{FF2B5EF4-FFF2-40B4-BE49-F238E27FC236}">
                <a16:creationId xmlns:a16="http://schemas.microsoft.com/office/drawing/2014/main" id="{8EAF1AEA-D8B0-693C-66FE-62C2AD1B1092}"/>
              </a:ext>
            </a:extLst>
          </p:cNvPr>
          <p:cNvSpPr txBox="1"/>
          <p:nvPr/>
        </p:nvSpPr>
        <p:spPr>
          <a:xfrm>
            <a:off x="6380180" y="738568"/>
            <a:ext cx="5527676" cy="1191816"/>
          </a:xfrm>
          <a:prstGeom prst="roundRect">
            <a:avLst/>
          </a:prstGeom>
          <a:noFill/>
          <a:ln w="19050">
            <a:noFill/>
          </a:ln>
        </p:spPr>
        <p:txBody>
          <a:bodyPr wrap="square" rtlCol="0" anchor="b">
            <a:spAutoFit/>
          </a:bodyPr>
          <a:lstStyle/>
          <a:p>
            <a:pPr algn="ctr" defTabSz="1219170"/>
            <a:r>
              <a:rPr lang="en-US" sz="3200" b="1" spc="-145" dirty="0">
                <a:solidFill>
                  <a:schemeClr val="accent1"/>
                </a:solidFill>
                <a:latin typeface="Poppins" pitchFamily="2" charset="77"/>
                <a:cs typeface="Poppins" pitchFamily="2" charset="77"/>
              </a:rPr>
              <a:t>THE NATIONAL SOCIAL SECURITY FUND</a:t>
            </a:r>
          </a:p>
        </p:txBody>
      </p:sp>
      <p:sp>
        <p:nvSpPr>
          <p:cNvPr id="8" name="TextBox 7">
            <a:extLst>
              <a:ext uri="{FF2B5EF4-FFF2-40B4-BE49-F238E27FC236}">
                <a16:creationId xmlns:a16="http://schemas.microsoft.com/office/drawing/2014/main" id="{F9278327-B1F0-71ED-5DF2-341C481E218D}"/>
              </a:ext>
            </a:extLst>
          </p:cNvPr>
          <p:cNvSpPr txBox="1"/>
          <p:nvPr/>
        </p:nvSpPr>
        <p:spPr>
          <a:xfrm>
            <a:off x="8774721" y="2668952"/>
            <a:ext cx="2644275" cy="400110"/>
          </a:xfrm>
          <a:prstGeom prst="rect">
            <a:avLst/>
          </a:prstGeom>
          <a:noFill/>
        </p:spPr>
        <p:txBody>
          <a:bodyPr wrap="square" lIns="121920" tIns="60960" rIns="121920" bIns="60960" rtlCol="0" anchor="t">
            <a:spAutoFit/>
          </a:bodyPr>
          <a:lstStyle/>
          <a:p>
            <a:pPr defTabSz="1219170"/>
            <a:r>
              <a:rPr lang="en-US" b="1" dirty="0">
                <a:solidFill>
                  <a:srgbClr val="4472C4"/>
                </a:solidFill>
                <a:latin typeface="Poppins"/>
              </a:rPr>
              <a:t>22</a:t>
            </a:r>
            <a:r>
              <a:rPr lang="en-US" b="1" baseline="30000" dirty="0">
                <a:solidFill>
                  <a:srgbClr val="4472C4"/>
                </a:solidFill>
                <a:latin typeface="Poppins"/>
              </a:rPr>
              <a:t>nd</a:t>
            </a:r>
            <a:r>
              <a:rPr lang="en-US" b="1" dirty="0">
                <a:solidFill>
                  <a:srgbClr val="4472C4"/>
                </a:solidFill>
                <a:latin typeface="Poppins"/>
              </a:rPr>
              <a:t> May 2026</a:t>
            </a:r>
          </a:p>
        </p:txBody>
      </p:sp>
    </p:spTree>
    <p:extLst>
      <p:ext uri="{BB962C8B-B14F-4D97-AF65-F5344CB8AC3E}">
        <p14:creationId xmlns:p14="http://schemas.microsoft.com/office/powerpoint/2010/main" val="1819594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BE348-E717-F967-825A-42D1F4A4AE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5C61764-9E35-A02C-7ED5-F4B095A71CD9}"/>
              </a:ext>
            </a:extLst>
          </p:cNvPr>
          <p:cNvSpPr/>
          <p:nvPr/>
        </p:nvSpPr>
        <p:spPr>
          <a:xfrm>
            <a:off x="0" y="0"/>
            <a:ext cx="12191695" cy="749808"/>
          </a:xfrm>
          <a:prstGeom prst="rect">
            <a:avLst/>
          </a:prstGeom>
          <a:solidFill>
            <a:srgbClr val="003A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ight Triangle 4">
            <a:extLst>
              <a:ext uri="{FF2B5EF4-FFF2-40B4-BE49-F238E27FC236}">
                <a16:creationId xmlns:a16="http://schemas.microsoft.com/office/drawing/2014/main" id="{D7FC6F2C-4205-2449-9E1B-F0651B529D75}"/>
              </a:ext>
            </a:extLst>
          </p:cNvPr>
          <p:cNvSpPr/>
          <p:nvPr/>
        </p:nvSpPr>
        <p:spPr>
          <a:xfrm>
            <a:off x="11448288" y="18288"/>
            <a:ext cx="731520" cy="731520"/>
          </a:xfrm>
          <a:prstGeom prst="rtTriangle">
            <a:avLst/>
          </a:prstGeom>
          <a:solidFill>
            <a:srgbClr val="FFF7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Isosceles Triangle 5">
            <a:extLst>
              <a:ext uri="{FF2B5EF4-FFF2-40B4-BE49-F238E27FC236}">
                <a16:creationId xmlns:a16="http://schemas.microsoft.com/office/drawing/2014/main" id="{355AAD3A-3F9B-EE95-6DA7-AAF3E1A32E23}"/>
              </a:ext>
            </a:extLst>
          </p:cNvPr>
          <p:cNvSpPr/>
          <p:nvPr/>
        </p:nvSpPr>
        <p:spPr>
          <a:xfrm>
            <a:off x="6400800" y="6355080"/>
            <a:ext cx="685800" cy="45720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Isosceles Triangle 6">
            <a:extLst>
              <a:ext uri="{FF2B5EF4-FFF2-40B4-BE49-F238E27FC236}">
                <a16:creationId xmlns:a16="http://schemas.microsoft.com/office/drawing/2014/main" id="{B48C9CD4-D69D-DAF3-1912-1D10E3EA9874}"/>
              </a:ext>
            </a:extLst>
          </p:cNvPr>
          <p:cNvSpPr/>
          <p:nvPr/>
        </p:nvSpPr>
        <p:spPr>
          <a:xfrm>
            <a:off x="6995160" y="6199632"/>
            <a:ext cx="868680" cy="59436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1D99A9C8-CD09-7AB2-43C3-BAC63334A34D}"/>
              </a:ext>
            </a:extLst>
          </p:cNvPr>
          <p:cNvSpPr txBox="1"/>
          <p:nvPr/>
        </p:nvSpPr>
        <p:spPr>
          <a:xfrm>
            <a:off x="4686514" y="145509"/>
            <a:ext cx="2321213" cy="403187"/>
          </a:xfrm>
          <a:prstGeom prst="rect">
            <a:avLst/>
          </a:prstGeom>
          <a:noFill/>
        </p:spPr>
        <p:txBody>
          <a:bodyPr wrap="none" lIns="18288" tIns="9144" rIns="18288" bIns="9144">
            <a:spAutoFit/>
          </a:bodyPr>
          <a:lstStyle/>
          <a:p>
            <a:pPr algn="ctr">
              <a:defRPr sz="2500" b="1">
                <a:solidFill>
                  <a:srgbClr val="FFFFFF"/>
                </a:solidFill>
                <a:latin typeface="Aptos"/>
              </a:defRPr>
            </a:pPr>
            <a:r>
              <a:rPr lang="en-US" dirty="0">
                <a:latin typeface="Poppins" panose="00000500000000000000" pitchFamily="2" charset="0"/>
                <a:cs typeface="Poppins" panose="00000500000000000000" pitchFamily="2" charset="0"/>
              </a:rPr>
              <a:t>BENEFITS PAID</a:t>
            </a:r>
            <a:endParaRPr dirty="0">
              <a:latin typeface="Poppins" panose="00000500000000000000" pitchFamily="2" charset="0"/>
              <a:cs typeface="Poppins" panose="00000500000000000000" pitchFamily="2" charset="0"/>
            </a:endParaRPr>
          </a:p>
        </p:txBody>
      </p:sp>
      <p:sp>
        <p:nvSpPr>
          <p:cNvPr id="11" name="Rectangle 10">
            <a:extLst>
              <a:ext uri="{FF2B5EF4-FFF2-40B4-BE49-F238E27FC236}">
                <a16:creationId xmlns:a16="http://schemas.microsoft.com/office/drawing/2014/main" id="{A10E710E-0312-5988-DE3A-20C92D8FDE91}"/>
              </a:ext>
            </a:extLst>
          </p:cNvPr>
          <p:cNvSpPr/>
          <p:nvPr/>
        </p:nvSpPr>
        <p:spPr>
          <a:xfrm>
            <a:off x="11173968" y="118872"/>
            <a:ext cx="13716"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84BB3780-D262-96A7-E3F0-1E91EF480992}"/>
              </a:ext>
            </a:extLst>
          </p:cNvPr>
          <p:cNvSpPr txBox="1"/>
          <p:nvPr/>
        </p:nvSpPr>
        <p:spPr>
          <a:xfrm>
            <a:off x="7498079" y="2432303"/>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1</a:t>
            </a:r>
          </a:p>
        </p:txBody>
      </p:sp>
      <p:pic>
        <p:nvPicPr>
          <p:cNvPr id="4" name="Picture 3">
            <a:extLst>
              <a:ext uri="{FF2B5EF4-FFF2-40B4-BE49-F238E27FC236}">
                <a16:creationId xmlns:a16="http://schemas.microsoft.com/office/drawing/2014/main" id="{4CF5F3DE-5287-A57E-5B03-6610809D478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25936" y="1322353"/>
            <a:ext cx="1473523" cy="1841903"/>
          </a:xfrm>
          <a:prstGeom prst="rect">
            <a:avLst/>
          </a:prstGeom>
        </p:spPr>
      </p:pic>
      <p:pic>
        <p:nvPicPr>
          <p:cNvPr id="12" name="Picture 11">
            <a:extLst>
              <a:ext uri="{FF2B5EF4-FFF2-40B4-BE49-F238E27FC236}">
                <a16:creationId xmlns:a16="http://schemas.microsoft.com/office/drawing/2014/main" id="{AAC516B6-0159-73ED-2BED-DF44AD106F1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99459" y="3968499"/>
            <a:ext cx="1582363" cy="1789196"/>
          </a:xfrm>
          <a:prstGeom prst="rect">
            <a:avLst/>
          </a:prstGeom>
        </p:spPr>
      </p:pic>
      <p:pic>
        <p:nvPicPr>
          <p:cNvPr id="13" name="Picture 12">
            <a:extLst>
              <a:ext uri="{FF2B5EF4-FFF2-40B4-BE49-F238E27FC236}">
                <a16:creationId xmlns:a16="http://schemas.microsoft.com/office/drawing/2014/main" id="{376B7D32-D3E2-EDB6-27F5-AB0A2CDEBA5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09733" y="1375827"/>
            <a:ext cx="1582363" cy="1788427"/>
          </a:xfrm>
          <a:prstGeom prst="rect">
            <a:avLst/>
          </a:prstGeom>
        </p:spPr>
      </p:pic>
      <p:pic>
        <p:nvPicPr>
          <p:cNvPr id="14" name="Picture 13">
            <a:extLst>
              <a:ext uri="{FF2B5EF4-FFF2-40B4-BE49-F238E27FC236}">
                <a16:creationId xmlns:a16="http://schemas.microsoft.com/office/drawing/2014/main" id="{33F6F747-4C10-7702-980D-540285CAF16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142367" y="3968498"/>
            <a:ext cx="1582363" cy="1791927"/>
          </a:xfrm>
          <a:prstGeom prst="rect">
            <a:avLst/>
          </a:prstGeom>
        </p:spPr>
      </p:pic>
      <p:pic>
        <p:nvPicPr>
          <p:cNvPr id="15" name="Picture 14">
            <a:extLst>
              <a:ext uri="{FF2B5EF4-FFF2-40B4-BE49-F238E27FC236}">
                <a16:creationId xmlns:a16="http://schemas.microsoft.com/office/drawing/2014/main" id="{19894695-00BA-DFD7-B20E-FA6FA5524CC4}"/>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889867" y="1375827"/>
            <a:ext cx="1582363" cy="1788427"/>
          </a:xfrm>
          <a:prstGeom prst="rect">
            <a:avLst/>
          </a:prstGeom>
        </p:spPr>
      </p:pic>
      <p:pic>
        <p:nvPicPr>
          <p:cNvPr id="16" name="Picture 15">
            <a:extLst>
              <a:ext uri="{FF2B5EF4-FFF2-40B4-BE49-F238E27FC236}">
                <a16:creationId xmlns:a16="http://schemas.microsoft.com/office/drawing/2014/main" id="{A523937D-0ADA-6367-4096-6EA8392BBC2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619157" y="3874121"/>
            <a:ext cx="1582363" cy="1694817"/>
          </a:xfrm>
          <a:prstGeom prst="rect">
            <a:avLst/>
          </a:prstGeom>
        </p:spPr>
      </p:pic>
      <p:sp>
        <p:nvSpPr>
          <p:cNvPr id="17" name="TextBox 16">
            <a:extLst>
              <a:ext uri="{FF2B5EF4-FFF2-40B4-BE49-F238E27FC236}">
                <a16:creationId xmlns:a16="http://schemas.microsoft.com/office/drawing/2014/main" id="{32FD2B8A-A4E3-AA3C-2982-0AD3C7F1F105}"/>
              </a:ext>
            </a:extLst>
          </p:cNvPr>
          <p:cNvSpPr txBox="1"/>
          <p:nvPr/>
        </p:nvSpPr>
        <p:spPr>
          <a:xfrm>
            <a:off x="84304" y="3782473"/>
            <a:ext cx="1322195" cy="1969770"/>
          </a:xfrm>
          <a:prstGeom prst="rect">
            <a:avLst/>
          </a:prstGeom>
          <a:noFill/>
        </p:spPr>
        <p:txBody>
          <a:bodyPr wrap="square">
            <a:spAutoFit/>
          </a:bodyPr>
          <a:lstStyle/>
          <a:p>
            <a:pPr algn="ctr" defTabSz="914377">
              <a:defRPr/>
            </a:pPr>
            <a:endParaRPr lang="en-US" sz="1200" b="1" dirty="0">
              <a:solidFill>
                <a:schemeClr val="accent1"/>
              </a:solidFill>
              <a:latin typeface="Poppins" panose="00000500000000000000" pitchFamily="2" charset="0"/>
              <a:cs typeface="Poppins" panose="00000500000000000000" pitchFamily="2" charset="0"/>
            </a:endParaRPr>
          </a:p>
          <a:p>
            <a:pPr algn="ctr" defTabSz="914377">
              <a:defRPr/>
            </a:pPr>
            <a:r>
              <a:rPr lang="en-US" sz="1400" b="1" dirty="0">
                <a:solidFill>
                  <a:schemeClr val="accent1"/>
                </a:solidFill>
                <a:latin typeface="Poppins" panose="00000500000000000000" pitchFamily="2" charset="0"/>
                <a:cs typeface="Poppins" panose="00000500000000000000" pitchFamily="2" charset="0"/>
              </a:rPr>
              <a:t>AGE BENEFIT</a:t>
            </a:r>
          </a:p>
          <a:p>
            <a:pPr algn="ctr" defTabSz="914377">
              <a:defRPr/>
            </a:pPr>
            <a:r>
              <a:rPr lang="en-US" sz="1200" dirty="0">
                <a:solidFill>
                  <a:schemeClr val="accent1"/>
                </a:solidFill>
                <a:latin typeface="Poppins" panose="00000500000000000000" pitchFamily="2" charset="0"/>
                <a:cs typeface="Poppins" panose="00000500000000000000" pitchFamily="2" charset="0"/>
              </a:rPr>
              <a:t>Paid to those who have reached the age of 55 whether they are still in employment or not.</a:t>
            </a:r>
            <a:endParaRPr lang="en-UG" sz="1200" dirty="0">
              <a:solidFill>
                <a:schemeClr val="accent1"/>
              </a:solidFill>
              <a:latin typeface="Poppins" panose="00000500000000000000" pitchFamily="2" charset="0"/>
              <a:cs typeface="Poppins" panose="00000500000000000000" pitchFamily="2" charset="0"/>
            </a:endParaRPr>
          </a:p>
        </p:txBody>
      </p:sp>
      <p:sp>
        <p:nvSpPr>
          <p:cNvPr id="18" name="TextBox 17">
            <a:extLst>
              <a:ext uri="{FF2B5EF4-FFF2-40B4-BE49-F238E27FC236}">
                <a16:creationId xmlns:a16="http://schemas.microsoft.com/office/drawing/2014/main" id="{1B507BD8-160B-E02B-4B56-D2609C4039B7}"/>
              </a:ext>
            </a:extLst>
          </p:cNvPr>
          <p:cNvSpPr txBox="1"/>
          <p:nvPr/>
        </p:nvSpPr>
        <p:spPr>
          <a:xfrm>
            <a:off x="1701145" y="1828563"/>
            <a:ext cx="1582363" cy="1785104"/>
          </a:xfrm>
          <a:prstGeom prst="rect">
            <a:avLst/>
          </a:prstGeom>
          <a:noFill/>
        </p:spPr>
        <p:txBody>
          <a:bodyPr wrap="square">
            <a:spAutoFit/>
          </a:bodyPr>
          <a:lstStyle/>
          <a:p>
            <a:pPr algn="ctr" defTabSz="914377">
              <a:defRPr/>
            </a:pPr>
            <a:endParaRPr lang="en-US" sz="1200" b="1" dirty="0">
              <a:solidFill>
                <a:schemeClr val="accent1"/>
              </a:solidFill>
              <a:latin typeface="Poppins" panose="00000500000000000000" pitchFamily="2" charset="0"/>
              <a:cs typeface="Poppins" panose="00000500000000000000" pitchFamily="2" charset="0"/>
            </a:endParaRPr>
          </a:p>
          <a:p>
            <a:pPr algn="ctr" defTabSz="914377">
              <a:defRPr/>
            </a:pPr>
            <a:r>
              <a:rPr lang="en-US" sz="1400" b="1" dirty="0">
                <a:solidFill>
                  <a:schemeClr val="accent1"/>
                </a:solidFill>
                <a:latin typeface="Poppins" panose="00000500000000000000" pitchFamily="2" charset="0"/>
                <a:cs typeface="Poppins" panose="00000500000000000000" pitchFamily="2" charset="0"/>
              </a:rPr>
              <a:t>WITHDRAWAL</a:t>
            </a:r>
          </a:p>
          <a:p>
            <a:pPr algn="ctr" defTabSz="914377">
              <a:defRPr/>
            </a:pPr>
            <a:r>
              <a:rPr lang="en-US" sz="1200" dirty="0">
                <a:solidFill>
                  <a:schemeClr val="accent1"/>
                </a:solidFill>
                <a:latin typeface="Poppins" panose="00000500000000000000" pitchFamily="2" charset="0"/>
                <a:cs typeface="Poppins" panose="00000500000000000000" pitchFamily="2" charset="0"/>
              </a:rPr>
              <a:t>Paid to those that have attained the age of 50 years, if they have been out of employment for a year.</a:t>
            </a:r>
          </a:p>
        </p:txBody>
      </p:sp>
      <p:sp>
        <p:nvSpPr>
          <p:cNvPr id="19" name="TextBox 18">
            <a:extLst>
              <a:ext uri="{FF2B5EF4-FFF2-40B4-BE49-F238E27FC236}">
                <a16:creationId xmlns:a16="http://schemas.microsoft.com/office/drawing/2014/main" id="{99CB961E-B150-15F4-BBC1-CF54E00E0907}"/>
              </a:ext>
            </a:extLst>
          </p:cNvPr>
          <p:cNvSpPr txBox="1"/>
          <p:nvPr/>
        </p:nvSpPr>
        <p:spPr>
          <a:xfrm>
            <a:off x="5193784" y="1748481"/>
            <a:ext cx="1582363" cy="1785104"/>
          </a:xfrm>
          <a:prstGeom prst="rect">
            <a:avLst/>
          </a:prstGeom>
          <a:noFill/>
        </p:spPr>
        <p:txBody>
          <a:bodyPr wrap="square">
            <a:spAutoFit/>
          </a:bodyPr>
          <a:lstStyle/>
          <a:p>
            <a:pPr algn="ctr" defTabSz="914377">
              <a:defRPr/>
            </a:pPr>
            <a:endParaRPr lang="en-US" sz="1200" b="1" dirty="0">
              <a:solidFill>
                <a:schemeClr val="accent1"/>
              </a:solidFill>
              <a:latin typeface="Poppins" panose="00000500000000000000" pitchFamily="2" charset="0"/>
              <a:cs typeface="Poppins" panose="00000500000000000000" pitchFamily="2" charset="0"/>
            </a:endParaRPr>
          </a:p>
          <a:p>
            <a:pPr algn="ctr" defTabSz="914377">
              <a:defRPr/>
            </a:pPr>
            <a:r>
              <a:rPr lang="en-US" sz="1400" b="1" dirty="0">
                <a:solidFill>
                  <a:schemeClr val="accent1"/>
                </a:solidFill>
                <a:latin typeface="Poppins" panose="00000500000000000000" pitchFamily="2" charset="0"/>
                <a:cs typeface="Poppins" panose="00000500000000000000" pitchFamily="2" charset="0"/>
              </a:rPr>
              <a:t>INVALIDITY</a:t>
            </a:r>
          </a:p>
          <a:p>
            <a:pPr algn="ctr" defTabSz="914377">
              <a:defRPr/>
            </a:pPr>
            <a:r>
              <a:rPr lang="en-US" sz="1200" dirty="0">
                <a:solidFill>
                  <a:schemeClr val="accent1"/>
                </a:solidFill>
                <a:latin typeface="Poppins" panose="00000500000000000000" pitchFamily="2" charset="0"/>
                <a:cs typeface="Poppins" panose="00000500000000000000" pitchFamily="2" charset="0"/>
              </a:rPr>
              <a:t>Paid to those who lost their earning capacity (physical or mental) as verified by the Fund Doctor.</a:t>
            </a:r>
          </a:p>
        </p:txBody>
      </p:sp>
      <p:sp>
        <p:nvSpPr>
          <p:cNvPr id="20" name="TextBox 19">
            <a:extLst>
              <a:ext uri="{FF2B5EF4-FFF2-40B4-BE49-F238E27FC236}">
                <a16:creationId xmlns:a16="http://schemas.microsoft.com/office/drawing/2014/main" id="{74244BE9-3E51-A1C8-5CB5-A88C3E91ACC3}"/>
              </a:ext>
            </a:extLst>
          </p:cNvPr>
          <p:cNvSpPr txBox="1"/>
          <p:nvPr/>
        </p:nvSpPr>
        <p:spPr>
          <a:xfrm>
            <a:off x="8573917" y="1533568"/>
            <a:ext cx="1582363" cy="1600438"/>
          </a:xfrm>
          <a:prstGeom prst="rect">
            <a:avLst/>
          </a:prstGeom>
          <a:noFill/>
        </p:spPr>
        <p:txBody>
          <a:bodyPr wrap="square">
            <a:spAutoFit/>
          </a:bodyPr>
          <a:lstStyle/>
          <a:p>
            <a:pPr algn="ctr" defTabSz="914377">
              <a:defRPr/>
            </a:pPr>
            <a:endParaRPr lang="en-US" sz="1200" b="1" dirty="0">
              <a:solidFill>
                <a:schemeClr val="accent1"/>
              </a:solidFill>
              <a:latin typeface="Poppins" panose="00000500000000000000" pitchFamily="2" charset="0"/>
              <a:cs typeface="Poppins" panose="00000500000000000000" pitchFamily="2" charset="0"/>
            </a:endParaRPr>
          </a:p>
          <a:p>
            <a:pPr algn="ctr" defTabSz="914377">
              <a:defRPr/>
            </a:pPr>
            <a:r>
              <a:rPr lang="en-US" sz="1400" b="1" dirty="0">
                <a:solidFill>
                  <a:schemeClr val="accent1"/>
                </a:solidFill>
                <a:latin typeface="Poppins" panose="00000500000000000000" pitchFamily="2" charset="0"/>
                <a:cs typeface="Poppins" panose="00000500000000000000" pitchFamily="2" charset="0"/>
              </a:rPr>
              <a:t>EMIGRATION</a:t>
            </a:r>
          </a:p>
          <a:p>
            <a:pPr algn="ctr" defTabSz="914377">
              <a:defRPr/>
            </a:pPr>
            <a:r>
              <a:rPr lang="en-US" sz="1200" dirty="0">
                <a:solidFill>
                  <a:schemeClr val="accent1"/>
                </a:solidFill>
                <a:latin typeface="Poppins" panose="00000500000000000000" pitchFamily="2" charset="0"/>
                <a:cs typeface="Poppins" panose="00000500000000000000" pitchFamily="2" charset="0"/>
              </a:rPr>
              <a:t>Paid to members who have been working within the country and are leaving Uganda permanently.</a:t>
            </a:r>
          </a:p>
        </p:txBody>
      </p:sp>
      <p:sp>
        <p:nvSpPr>
          <p:cNvPr id="21" name="TextBox 20">
            <a:extLst>
              <a:ext uri="{FF2B5EF4-FFF2-40B4-BE49-F238E27FC236}">
                <a16:creationId xmlns:a16="http://schemas.microsoft.com/office/drawing/2014/main" id="{EF287E8F-9ED7-852E-871C-F826D1838388}"/>
              </a:ext>
            </a:extLst>
          </p:cNvPr>
          <p:cNvSpPr txBox="1"/>
          <p:nvPr/>
        </p:nvSpPr>
        <p:spPr>
          <a:xfrm>
            <a:off x="3478997" y="3968499"/>
            <a:ext cx="1582363" cy="1785104"/>
          </a:xfrm>
          <a:prstGeom prst="rect">
            <a:avLst/>
          </a:prstGeom>
          <a:noFill/>
        </p:spPr>
        <p:txBody>
          <a:bodyPr wrap="square">
            <a:spAutoFit/>
          </a:bodyPr>
          <a:lstStyle/>
          <a:p>
            <a:pPr algn="ctr" defTabSz="914377">
              <a:defRPr/>
            </a:pPr>
            <a:endParaRPr lang="en-US" sz="1200" b="1" dirty="0">
              <a:solidFill>
                <a:schemeClr val="accent1"/>
              </a:solidFill>
              <a:latin typeface="Poppins" panose="00000500000000000000" pitchFamily="2" charset="0"/>
              <a:cs typeface="Poppins" panose="00000500000000000000" pitchFamily="2" charset="0"/>
            </a:endParaRPr>
          </a:p>
          <a:p>
            <a:pPr algn="ctr" defTabSz="914377">
              <a:defRPr/>
            </a:pPr>
            <a:r>
              <a:rPr lang="en-US" sz="1400" b="1" dirty="0">
                <a:solidFill>
                  <a:schemeClr val="accent1"/>
                </a:solidFill>
                <a:latin typeface="Poppins" panose="00000500000000000000" pitchFamily="2" charset="0"/>
                <a:cs typeface="Poppins" panose="00000500000000000000" pitchFamily="2" charset="0"/>
              </a:rPr>
              <a:t>SURVIVORS</a:t>
            </a:r>
          </a:p>
          <a:p>
            <a:pPr algn="ctr" defTabSz="914377">
              <a:defRPr/>
            </a:pPr>
            <a:r>
              <a:rPr lang="en-US" sz="1200" dirty="0">
                <a:solidFill>
                  <a:schemeClr val="accent1"/>
                </a:solidFill>
                <a:latin typeface="Poppins" panose="00000500000000000000" pitchFamily="2" charset="0"/>
                <a:cs typeface="Poppins" panose="00000500000000000000" pitchFamily="2" charset="0"/>
              </a:rPr>
              <a:t>Paid to the relatives of the deceased member who had been contributing to the Fund prior to their death.</a:t>
            </a:r>
          </a:p>
        </p:txBody>
      </p:sp>
      <p:sp>
        <p:nvSpPr>
          <p:cNvPr id="22" name="TextBox 21">
            <a:extLst>
              <a:ext uri="{FF2B5EF4-FFF2-40B4-BE49-F238E27FC236}">
                <a16:creationId xmlns:a16="http://schemas.microsoft.com/office/drawing/2014/main" id="{1E51F0B1-0130-B6AB-6168-AB0BE907F2E6}"/>
              </a:ext>
            </a:extLst>
          </p:cNvPr>
          <p:cNvSpPr txBox="1"/>
          <p:nvPr/>
        </p:nvSpPr>
        <p:spPr>
          <a:xfrm>
            <a:off x="6955789" y="3874119"/>
            <a:ext cx="1582363" cy="2000548"/>
          </a:xfrm>
          <a:prstGeom prst="rect">
            <a:avLst/>
          </a:prstGeom>
          <a:noFill/>
        </p:spPr>
        <p:txBody>
          <a:bodyPr wrap="square">
            <a:spAutoFit/>
          </a:bodyPr>
          <a:lstStyle/>
          <a:p>
            <a:pPr algn="ctr" defTabSz="914377">
              <a:defRPr/>
            </a:pPr>
            <a:endParaRPr lang="en-US" sz="1200" b="1" dirty="0">
              <a:solidFill>
                <a:schemeClr val="accent1"/>
              </a:solidFill>
              <a:latin typeface="Poppins" panose="00000500000000000000" pitchFamily="2" charset="0"/>
              <a:cs typeface="Poppins" panose="00000500000000000000" pitchFamily="2" charset="0"/>
            </a:endParaRPr>
          </a:p>
          <a:p>
            <a:pPr algn="ctr" defTabSz="914377">
              <a:defRPr/>
            </a:pPr>
            <a:r>
              <a:rPr lang="en-US" sz="1400" b="1" dirty="0">
                <a:solidFill>
                  <a:schemeClr val="accent1"/>
                </a:solidFill>
                <a:latin typeface="Poppins" panose="00000500000000000000" pitchFamily="2" charset="0"/>
                <a:cs typeface="Poppins" panose="00000500000000000000" pitchFamily="2" charset="0"/>
              </a:rPr>
              <a:t>EXEMPTED EMPLOYMENT</a:t>
            </a:r>
          </a:p>
          <a:p>
            <a:pPr algn="ctr" defTabSz="914377">
              <a:defRPr/>
            </a:pPr>
            <a:r>
              <a:rPr lang="en-US" sz="1200" dirty="0">
                <a:solidFill>
                  <a:schemeClr val="accent1"/>
                </a:solidFill>
                <a:latin typeface="Poppins" panose="00000500000000000000" pitchFamily="2" charset="0"/>
                <a:cs typeface="Poppins" panose="00000500000000000000" pitchFamily="2" charset="0"/>
              </a:rPr>
              <a:t>Paid to those who join employment categories that are excepted e.g., Police, Army, prisons, civil service.</a:t>
            </a:r>
          </a:p>
        </p:txBody>
      </p:sp>
      <p:sp>
        <p:nvSpPr>
          <p:cNvPr id="23" name="TextBox 22">
            <a:extLst>
              <a:ext uri="{FF2B5EF4-FFF2-40B4-BE49-F238E27FC236}">
                <a16:creationId xmlns:a16="http://schemas.microsoft.com/office/drawing/2014/main" id="{2841A62F-B531-652C-D5DD-CEE8A693755B}"/>
              </a:ext>
            </a:extLst>
          </p:cNvPr>
          <p:cNvSpPr txBox="1"/>
          <p:nvPr/>
        </p:nvSpPr>
        <p:spPr>
          <a:xfrm>
            <a:off x="10432580" y="3921308"/>
            <a:ext cx="1582363" cy="2185214"/>
          </a:xfrm>
          <a:prstGeom prst="rect">
            <a:avLst/>
          </a:prstGeom>
          <a:noFill/>
        </p:spPr>
        <p:txBody>
          <a:bodyPr wrap="square">
            <a:spAutoFit/>
          </a:bodyPr>
          <a:lstStyle/>
          <a:p>
            <a:pPr algn="ctr" defTabSz="914377">
              <a:defRPr/>
            </a:pPr>
            <a:endParaRPr lang="en-US" sz="1200" b="1" dirty="0">
              <a:solidFill>
                <a:schemeClr val="accent1"/>
              </a:solidFill>
              <a:latin typeface="Poppins" panose="00000500000000000000" pitchFamily="2" charset="0"/>
              <a:cs typeface="Poppins" panose="00000500000000000000" pitchFamily="2" charset="0"/>
            </a:endParaRPr>
          </a:p>
          <a:p>
            <a:pPr algn="ctr" defTabSz="914377">
              <a:defRPr/>
            </a:pPr>
            <a:r>
              <a:rPr lang="en-US" sz="1400" b="1" dirty="0">
                <a:solidFill>
                  <a:schemeClr val="accent1"/>
                </a:solidFill>
                <a:latin typeface="Poppins" panose="00000500000000000000" pitchFamily="2" charset="0"/>
                <a:cs typeface="Poppins" panose="00000500000000000000" pitchFamily="2" charset="0"/>
              </a:rPr>
              <a:t>MID TERM ACCESS</a:t>
            </a:r>
          </a:p>
          <a:p>
            <a:pPr algn="ctr" defTabSz="914377">
              <a:defRPr/>
            </a:pPr>
            <a:r>
              <a:rPr lang="en-US" sz="1200" dirty="0">
                <a:solidFill>
                  <a:schemeClr val="accent1"/>
                </a:solidFill>
                <a:latin typeface="Poppins" panose="00000500000000000000" pitchFamily="2" charset="0"/>
                <a:cs typeface="Poppins" panose="00000500000000000000" pitchFamily="2" charset="0"/>
              </a:rPr>
              <a:t>Paid to a member  who is forty-five years of age and above and who has made contributions to the Fund for at least 10 years</a:t>
            </a:r>
          </a:p>
        </p:txBody>
      </p:sp>
      <p:pic>
        <p:nvPicPr>
          <p:cNvPr id="24" name="Picture 23">
            <a:extLst>
              <a:ext uri="{FF2B5EF4-FFF2-40B4-BE49-F238E27FC236}">
                <a16:creationId xmlns:a16="http://schemas.microsoft.com/office/drawing/2014/main" id="{840BA697-6544-0963-D035-65F3D487AA6D}"/>
              </a:ext>
            </a:extLst>
          </p:cNvPr>
          <p:cNvPicPr>
            <a:picLocks noChangeAspect="1"/>
          </p:cNvPicPr>
          <p:nvPr/>
        </p:nvPicPr>
        <p:blipFill rotWithShape="1">
          <a:blip r:embed="rId9"/>
          <a:srcRect l="41450" t="4682" r="21363" b="39076"/>
          <a:stretch/>
        </p:blipFill>
        <p:spPr>
          <a:xfrm>
            <a:off x="10269999" y="1375827"/>
            <a:ext cx="1715015" cy="1861839"/>
          </a:xfrm>
          <a:prstGeom prst="roundRect">
            <a:avLst>
              <a:gd name="adj" fmla="val 10937"/>
            </a:avLst>
          </a:prstGeom>
        </p:spPr>
      </p:pic>
    </p:spTree>
    <p:extLst>
      <p:ext uri="{BB962C8B-B14F-4D97-AF65-F5344CB8AC3E}">
        <p14:creationId xmlns:p14="http://schemas.microsoft.com/office/powerpoint/2010/main" val="2072850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4818D-525D-52C7-E865-32CE45EAA3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CE8650-41AA-0084-0B06-6FD56C5887C7}"/>
              </a:ext>
            </a:extLst>
          </p:cNvPr>
          <p:cNvSpPr/>
          <p:nvPr/>
        </p:nvSpPr>
        <p:spPr>
          <a:xfrm>
            <a:off x="0" y="0"/>
            <a:ext cx="12191695" cy="749808"/>
          </a:xfrm>
          <a:prstGeom prst="rect">
            <a:avLst/>
          </a:prstGeom>
          <a:solidFill>
            <a:srgbClr val="003A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ight Triangle 4">
            <a:extLst>
              <a:ext uri="{FF2B5EF4-FFF2-40B4-BE49-F238E27FC236}">
                <a16:creationId xmlns:a16="http://schemas.microsoft.com/office/drawing/2014/main" id="{9FE75061-6A22-45D4-5A48-105635457FC9}"/>
              </a:ext>
            </a:extLst>
          </p:cNvPr>
          <p:cNvSpPr/>
          <p:nvPr/>
        </p:nvSpPr>
        <p:spPr>
          <a:xfrm>
            <a:off x="11448288" y="18288"/>
            <a:ext cx="731520" cy="731520"/>
          </a:xfrm>
          <a:prstGeom prst="rtTriangle">
            <a:avLst/>
          </a:prstGeom>
          <a:solidFill>
            <a:srgbClr val="FFF7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Isosceles Triangle 5">
            <a:extLst>
              <a:ext uri="{FF2B5EF4-FFF2-40B4-BE49-F238E27FC236}">
                <a16:creationId xmlns:a16="http://schemas.microsoft.com/office/drawing/2014/main" id="{FB1CE83A-004F-C50C-7680-88B871D8AD36}"/>
              </a:ext>
            </a:extLst>
          </p:cNvPr>
          <p:cNvSpPr/>
          <p:nvPr/>
        </p:nvSpPr>
        <p:spPr>
          <a:xfrm>
            <a:off x="6400800" y="6355080"/>
            <a:ext cx="685800" cy="45720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Isosceles Triangle 6">
            <a:extLst>
              <a:ext uri="{FF2B5EF4-FFF2-40B4-BE49-F238E27FC236}">
                <a16:creationId xmlns:a16="http://schemas.microsoft.com/office/drawing/2014/main" id="{32D64ED4-19A7-6AA0-FD2D-CE37079E0141}"/>
              </a:ext>
            </a:extLst>
          </p:cNvPr>
          <p:cNvSpPr/>
          <p:nvPr/>
        </p:nvSpPr>
        <p:spPr>
          <a:xfrm>
            <a:off x="6995160" y="6199632"/>
            <a:ext cx="868680" cy="59436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F5F3C364-E9B7-9782-2E3A-EFDAF2653CE3}"/>
              </a:ext>
            </a:extLst>
          </p:cNvPr>
          <p:cNvSpPr txBox="1"/>
          <p:nvPr/>
        </p:nvSpPr>
        <p:spPr>
          <a:xfrm>
            <a:off x="3028079" y="145509"/>
            <a:ext cx="5638082" cy="388248"/>
          </a:xfrm>
          <a:prstGeom prst="rect">
            <a:avLst/>
          </a:prstGeom>
          <a:noFill/>
        </p:spPr>
        <p:txBody>
          <a:bodyPr wrap="none" lIns="18288" tIns="9144" rIns="18288" bIns="9144">
            <a:spAutoFit/>
          </a:bodyPr>
          <a:lstStyle/>
          <a:p>
            <a:pPr algn="ctr">
              <a:lnSpc>
                <a:spcPts val="3040"/>
              </a:lnSpc>
            </a:pPr>
            <a:r>
              <a:rPr lang="en-US" sz="2400" b="1" dirty="0">
                <a:solidFill>
                  <a:schemeClr val="bg1"/>
                </a:solidFill>
                <a:latin typeface="Manrope" pitchFamily="2" charset="0"/>
              </a:rPr>
              <a:t>NSSF Voluntary Savings Plan - Smartlife flexi</a:t>
            </a:r>
          </a:p>
        </p:txBody>
      </p:sp>
      <p:sp>
        <p:nvSpPr>
          <p:cNvPr id="11" name="Rectangle 10">
            <a:extLst>
              <a:ext uri="{FF2B5EF4-FFF2-40B4-BE49-F238E27FC236}">
                <a16:creationId xmlns:a16="http://schemas.microsoft.com/office/drawing/2014/main" id="{20B8DF37-D70C-DC44-C992-A83EA5446A24}"/>
              </a:ext>
            </a:extLst>
          </p:cNvPr>
          <p:cNvSpPr/>
          <p:nvPr/>
        </p:nvSpPr>
        <p:spPr>
          <a:xfrm>
            <a:off x="11173968" y="118872"/>
            <a:ext cx="13716"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74DC068C-49BE-95D7-CF73-4A795D8179B1}"/>
              </a:ext>
            </a:extLst>
          </p:cNvPr>
          <p:cNvSpPr txBox="1"/>
          <p:nvPr/>
        </p:nvSpPr>
        <p:spPr>
          <a:xfrm>
            <a:off x="7498079" y="2432303"/>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1</a:t>
            </a:r>
          </a:p>
        </p:txBody>
      </p:sp>
      <p:pic>
        <p:nvPicPr>
          <p:cNvPr id="25" name="Picture 24">
            <a:extLst>
              <a:ext uri="{FF2B5EF4-FFF2-40B4-BE49-F238E27FC236}">
                <a16:creationId xmlns:a16="http://schemas.microsoft.com/office/drawing/2014/main" id="{F5EBE90D-77DB-A780-9E51-E6DE7C256CFB}"/>
              </a:ext>
            </a:extLst>
          </p:cNvPr>
          <p:cNvPicPr>
            <a:picLocks noChangeAspect="1"/>
          </p:cNvPicPr>
          <p:nvPr/>
        </p:nvPicPr>
        <p:blipFill>
          <a:blip r:embed="rId3"/>
          <a:srcRect l="28098" t="3721" r="28106" b="21784"/>
          <a:stretch/>
        </p:blipFill>
        <p:spPr>
          <a:xfrm>
            <a:off x="7156694" y="1074307"/>
            <a:ext cx="4307822" cy="4736474"/>
          </a:xfrm>
          <a:prstGeom prst="roundRect">
            <a:avLst>
              <a:gd name="adj" fmla="val 6001"/>
            </a:avLst>
          </a:prstGeom>
        </p:spPr>
      </p:pic>
      <p:sp>
        <p:nvSpPr>
          <p:cNvPr id="26" name="TextBox 25">
            <a:extLst>
              <a:ext uri="{FF2B5EF4-FFF2-40B4-BE49-F238E27FC236}">
                <a16:creationId xmlns:a16="http://schemas.microsoft.com/office/drawing/2014/main" id="{E33754CF-A921-F841-FC9C-B590622D3A43}"/>
              </a:ext>
            </a:extLst>
          </p:cNvPr>
          <p:cNvSpPr txBox="1"/>
          <p:nvPr/>
        </p:nvSpPr>
        <p:spPr>
          <a:xfrm>
            <a:off x="-77003" y="1438543"/>
            <a:ext cx="6942222" cy="4278094"/>
          </a:xfrm>
          <a:prstGeom prst="rect">
            <a:avLst/>
          </a:prstGeom>
          <a:noFill/>
        </p:spPr>
        <p:txBody>
          <a:bodyPr wrap="square">
            <a:spAutoFit/>
          </a:bodyPr>
          <a:lstStyle/>
          <a:p>
            <a:pPr lvl="1"/>
            <a:r>
              <a:rPr lang="en-US" sz="1600" b="1" dirty="0">
                <a:solidFill>
                  <a:schemeClr val="accent1"/>
                </a:solidFill>
                <a:latin typeface="Poppins" panose="00000500000000000000" pitchFamily="2" charset="0"/>
                <a:ea typeface="Aptos" panose="020B0004020202020204" pitchFamily="34" charset="0"/>
                <a:cs typeface="Poppins" panose="00000500000000000000" pitchFamily="2" charset="0"/>
              </a:rPr>
              <a:t>Key Features</a:t>
            </a:r>
          </a:p>
          <a:p>
            <a:pPr lvl="1"/>
            <a:endParaRPr lang="en-US" sz="1600" b="1" dirty="0">
              <a:solidFill>
                <a:schemeClr val="accent1"/>
              </a:solidFill>
              <a:effectLst/>
              <a:latin typeface="Poppins" panose="00000500000000000000" pitchFamily="2" charset="0"/>
              <a:ea typeface="Aptos" panose="020B0004020202020204" pitchFamily="34" charset="0"/>
              <a:cs typeface="Poppins" panose="00000500000000000000" pitchFamily="2" charset="0"/>
            </a:endParaRPr>
          </a:p>
          <a:p>
            <a:pPr marL="800100" lvl="1" indent="-342900">
              <a:buFont typeface="+mj-lt"/>
              <a:buAutoNum type="arabicPeriod"/>
            </a:pPr>
            <a:r>
              <a:rPr lang="en-US" sz="1600" dirty="0">
                <a:solidFill>
                  <a:schemeClr val="accent1"/>
                </a:solidFill>
                <a:latin typeface="Poppins" panose="00000500000000000000" pitchFamily="2" charset="0"/>
                <a:cs typeface="Poppins" panose="00000500000000000000" pitchFamily="2" charset="0"/>
              </a:rPr>
              <a:t>The product is built on the principle of voluntary membership, giving members the flexibility to decide how much to save, when to save, for how long, and when to exit without conditions</a:t>
            </a:r>
          </a:p>
          <a:p>
            <a:pPr marL="800100" lvl="1" indent="-342900">
              <a:buFont typeface="+mj-lt"/>
              <a:buAutoNum type="arabicPeriod"/>
            </a:pPr>
            <a:r>
              <a:rPr lang="en-US" sz="1600" b="1" dirty="0">
                <a:solidFill>
                  <a:schemeClr val="accent1"/>
                </a:solidFill>
                <a:latin typeface="Poppins" panose="00000500000000000000" pitchFamily="2" charset="0"/>
                <a:ea typeface="Aptos" panose="020B0004020202020204" pitchFamily="34" charset="0"/>
                <a:cs typeface="Poppins" panose="00000500000000000000" pitchFamily="2" charset="0"/>
              </a:rPr>
              <a:t>Any person </a:t>
            </a: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can make voluntary contributions. </a:t>
            </a:r>
            <a:r>
              <a:rPr lang="en-US" sz="1600" b="1" dirty="0">
                <a:solidFill>
                  <a:schemeClr val="accent1"/>
                </a:solidFill>
                <a:latin typeface="Poppins" panose="00000500000000000000" pitchFamily="2" charset="0"/>
                <a:ea typeface="Aptos" panose="020B0004020202020204" pitchFamily="34" charset="0"/>
                <a:cs typeface="Poppins" panose="00000500000000000000" pitchFamily="2" charset="0"/>
              </a:rPr>
              <a:t>Mandatory members </a:t>
            </a: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can also make voluntary contributions as top up. </a:t>
            </a:r>
          </a:p>
          <a:p>
            <a:pPr marL="800100" lvl="1" indent="-342900">
              <a:buFont typeface="+mj-lt"/>
              <a:buAutoNum type="arabicPeriod"/>
            </a:pP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A member may have a </a:t>
            </a:r>
            <a:r>
              <a:rPr lang="en-US" sz="1600" b="1" dirty="0">
                <a:solidFill>
                  <a:schemeClr val="accent1"/>
                </a:solidFill>
                <a:latin typeface="Poppins" panose="00000500000000000000" pitchFamily="2" charset="0"/>
                <a:ea typeface="Aptos" panose="020B0004020202020204" pitchFamily="34" charset="0"/>
                <a:cs typeface="Poppins" panose="00000500000000000000" pitchFamily="2" charset="0"/>
              </a:rPr>
              <a:t>subaccount</a:t>
            </a: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 for </a:t>
            </a:r>
            <a:r>
              <a:rPr lang="en-US" sz="1600" b="1" dirty="0">
                <a:solidFill>
                  <a:schemeClr val="accent1"/>
                </a:solidFill>
                <a:latin typeface="Poppins" panose="00000500000000000000" pitchFamily="2" charset="0"/>
                <a:ea typeface="Aptos" panose="020B0004020202020204" pitchFamily="34" charset="0"/>
                <a:cs typeface="Poppins" panose="00000500000000000000" pitchFamily="2" charset="0"/>
              </a:rPr>
              <a:t>a minor</a:t>
            </a: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a:t>
            </a:r>
          </a:p>
          <a:p>
            <a:pPr marL="800100" lvl="1" indent="-342900">
              <a:buFont typeface="+mj-lt"/>
              <a:buAutoNum type="arabicPeriod"/>
            </a:pP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Minimum amount per voluntary contribution is </a:t>
            </a:r>
            <a:r>
              <a:rPr lang="en-US" sz="1600" b="1" dirty="0">
                <a:solidFill>
                  <a:schemeClr val="accent1"/>
                </a:solidFill>
                <a:latin typeface="Poppins" panose="00000500000000000000" pitchFamily="2" charset="0"/>
                <a:ea typeface="Aptos" panose="020B0004020202020204" pitchFamily="34" charset="0"/>
                <a:cs typeface="Poppins" panose="00000500000000000000" pitchFamily="2" charset="0"/>
              </a:rPr>
              <a:t>UGX 5,000. </a:t>
            </a: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Member to state the frequency of contributions (daily, weekly, monthly, quarterly, annual or any other frequency).</a:t>
            </a:r>
          </a:p>
          <a:p>
            <a:pPr marL="800100" lvl="1" indent="-342900">
              <a:buFont typeface="+mj-lt"/>
              <a:buAutoNum type="arabicPeriod"/>
            </a:pP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 </a:t>
            </a:r>
            <a:r>
              <a:rPr lang="en-US" sz="1600" b="1" dirty="0">
                <a:solidFill>
                  <a:schemeClr val="accent1"/>
                </a:solidFill>
                <a:latin typeface="Poppins" panose="00000500000000000000" pitchFamily="2" charset="0"/>
                <a:ea typeface="Aptos" panose="020B0004020202020204" pitchFamily="34" charset="0"/>
                <a:cs typeface="Poppins" panose="00000500000000000000" pitchFamily="2" charset="0"/>
              </a:rPr>
              <a:t>Return</a:t>
            </a: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 is computed </a:t>
            </a:r>
            <a:r>
              <a:rPr lang="en-US" sz="1600" b="1" dirty="0">
                <a:solidFill>
                  <a:schemeClr val="accent1"/>
                </a:solidFill>
                <a:latin typeface="Poppins" panose="00000500000000000000" pitchFamily="2" charset="0"/>
                <a:ea typeface="Aptos" panose="020B0004020202020204" pitchFamily="34" charset="0"/>
                <a:cs typeface="Poppins" panose="00000500000000000000" pitchFamily="2" charset="0"/>
              </a:rPr>
              <a:t>on a daily balance but credited </a:t>
            </a: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every month. </a:t>
            </a:r>
          </a:p>
          <a:p>
            <a:pPr marL="800100" lvl="1" indent="-342900">
              <a:buFont typeface="+mj-lt"/>
              <a:buAutoNum type="arabicPeriod"/>
            </a:pP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There is a lock-in period for </a:t>
            </a:r>
            <a:r>
              <a:rPr lang="en-US" sz="1600" b="1" dirty="0">
                <a:solidFill>
                  <a:schemeClr val="accent1"/>
                </a:solidFill>
                <a:latin typeface="Poppins" panose="00000500000000000000" pitchFamily="2" charset="0"/>
                <a:ea typeface="Aptos" panose="020B0004020202020204" pitchFamily="34" charset="0"/>
                <a:cs typeface="Poppins" panose="00000500000000000000" pitchFamily="2" charset="0"/>
              </a:rPr>
              <a:t>1 year</a:t>
            </a:r>
            <a:r>
              <a:rPr lang="en-US" sz="1600" dirty="0">
                <a:solidFill>
                  <a:schemeClr val="accent1"/>
                </a:solidFill>
                <a:latin typeface="Poppins" panose="00000500000000000000" pitchFamily="2" charset="0"/>
                <a:ea typeface="Aptos" panose="020B0004020202020204" pitchFamily="34" charset="0"/>
                <a:cs typeface="Poppins" panose="00000500000000000000" pitchFamily="2" charset="0"/>
              </a:rPr>
              <a:t>. Early exit is permitted net of any withdrawal costs. </a:t>
            </a:r>
          </a:p>
        </p:txBody>
      </p:sp>
    </p:spTree>
    <p:extLst>
      <p:ext uri="{BB962C8B-B14F-4D97-AF65-F5344CB8AC3E}">
        <p14:creationId xmlns:p14="http://schemas.microsoft.com/office/powerpoint/2010/main" val="991262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91">
            <a:extLst>
              <a:ext uri="{FF2B5EF4-FFF2-40B4-BE49-F238E27FC236}">
                <a16:creationId xmlns:a16="http://schemas.microsoft.com/office/drawing/2014/main" id="{D6CC5687-A4C6-1749-B55B-DB4CBDAAA3F4}"/>
              </a:ext>
            </a:extLst>
          </p:cNvPr>
          <p:cNvSpPr>
            <a:spLocks noChangeArrowheads="1"/>
          </p:cNvSpPr>
          <p:nvPr/>
        </p:nvSpPr>
        <p:spPr bwMode="auto">
          <a:xfrm>
            <a:off x="6258042" y="3066459"/>
            <a:ext cx="5097445" cy="450430"/>
          </a:xfrm>
          <a:custGeom>
            <a:avLst/>
            <a:gdLst>
              <a:gd name="T0" fmla="*/ 5345188 w 8185"/>
              <a:gd name="T1" fmla="*/ 471717 h 723"/>
              <a:gd name="T2" fmla="*/ 0 w 8185"/>
              <a:gd name="T3" fmla="*/ 471717 h 723"/>
              <a:gd name="T4" fmla="*/ 0 w 8185"/>
              <a:gd name="T5" fmla="*/ 0 h 723"/>
              <a:gd name="T6" fmla="*/ 5345188 w 8185"/>
              <a:gd name="T7" fmla="*/ 0 h 723"/>
              <a:gd name="T8" fmla="*/ 5345188 w 8185"/>
              <a:gd name="T9" fmla="*/ 471717 h 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85" h="723">
                <a:moveTo>
                  <a:pt x="8184" y="722"/>
                </a:moveTo>
                <a:lnTo>
                  <a:pt x="0" y="722"/>
                </a:lnTo>
                <a:lnTo>
                  <a:pt x="0" y="0"/>
                </a:lnTo>
                <a:lnTo>
                  <a:pt x="8184" y="0"/>
                </a:lnTo>
                <a:lnTo>
                  <a:pt x="8184" y="722"/>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0" name="TextBox 9">
            <a:extLst>
              <a:ext uri="{FF2B5EF4-FFF2-40B4-BE49-F238E27FC236}">
                <a16:creationId xmlns:a16="http://schemas.microsoft.com/office/drawing/2014/main" id="{B01FD946-E159-434F-B202-AFB35ED88A8A}"/>
              </a:ext>
            </a:extLst>
          </p:cNvPr>
          <p:cNvSpPr txBox="1"/>
          <p:nvPr/>
        </p:nvSpPr>
        <p:spPr>
          <a:xfrm>
            <a:off x="175580" y="278647"/>
            <a:ext cx="5920420" cy="2023631"/>
          </a:xfrm>
          <a:prstGeom prst="rect">
            <a:avLst/>
          </a:prstGeom>
          <a:noFill/>
        </p:spPr>
        <p:txBody>
          <a:bodyPr wrap="square" rtlCol="0" anchor="ctr">
            <a:spAutoFit/>
          </a:bodyPr>
          <a:lstStyle/>
          <a:p>
            <a:pPr algn="ctr"/>
            <a:r>
              <a:rPr lang="en-US" sz="12550" b="1" spc="-425" dirty="0">
                <a:solidFill>
                  <a:schemeClr val="accent1">
                    <a:lumMod val="60000"/>
                    <a:lumOff val="40000"/>
                    <a:alpha val="10000"/>
                  </a:schemeClr>
                </a:solidFill>
                <a:latin typeface="Poppins" pitchFamily="2" charset="77"/>
                <a:cs typeface="Poppins" pitchFamily="2" charset="77"/>
              </a:rPr>
              <a:t>THANK</a:t>
            </a:r>
          </a:p>
        </p:txBody>
      </p:sp>
      <p:sp>
        <p:nvSpPr>
          <p:cNvPr id="11" name="TextBox 10">
            <a:extLst>
              <a:ext uri="{FF2B5EF4-FFF2-40B4-BE49-F238E27FC236}">
                <a16:creationId xmlns:a16="http://schemas.microsoft.com/office/drawing/2014/main" id="{CEFF04F0-D2C4-8846-AE42-CE2E578FEA12}"/>
              </a:ext>
            </a:extLst>
          </p:cNvPr>
          <p:cNvSpPr txBox="1"/>
          <p:nvPr/>
        </p:nvSpPr>
        <p:spPr>
          <a:xfrm>
            <a:off x="5617923" y="1547501"/>
            <a:ext cx="3696776" cy="2023631"/>
          </a:xfrm>
          <a:prstGeom prst="rect">
            <a:avLst/>
          </a:prstGeom>
          <a:noFill/>
        </p:spPr>
        <p:txBody>
          <a:bodyPr wrap="square" rtlCol="0" anchor="ctr">
            <a:spAutoFit/>
          </a:bodyPr>
          <a:lstStyle/>
          <a:p>
            <a:pPr algn="ctr"/>
            <a:r>
              <a:rPr lang="en-US" sz="12550" b="1" spc="-425" dirty="0">
                <a:solidFill>
                  <a:schemeClr val="accent1">
                    <a:lumMod val="60000"/>
                    <a:lumOff val="40000"/>
                    <a:alpha val="10000"/>
                  </a:schemeClr>
                </a:solidFill>
                <a:latin typeface="Poppins" pitchFamily="2" charset="77"/>
                <a:cs typeface="Poppins" pitchFamily="2" charset="77"/>
              </a:rPr>
              <a:t>YOU</a:t>
            </a:r>
          </a:p>
        </p:txBody>
      </p:sp>
      <p:sp>
        <p:nvSpPr>
          <p:cNvPr id="4" name="TextBox 3">
            <a:extLst>
              <a:ext uri="{FF2B5EF4-FFF2-40B4-BE49-F238E27FC236}">
                <a16:creationId xmlns:a16="http://schemas.microsoft.com/office/drawing/2014/main" id="{209C2848-B4D3-944F-A334-F51AD2781D4D}"/>
              </a:ext>
            </a:extLst>
          </p:cNvPr>
          <p:cNvSpPr txBox="1"/>
          <p:nvPr/>
        </p:nvSpPr>
        <p:spPr>
          <a:xfrm>
            <a:off x="6228495" y="2433462"/>
            <a:ext cx="5071133" cy="1092607"/>
          </a:xfrm>
          <a:prstGeom prst="rect">
            <a:avLst/>
          </a:prstGeom>
          <a:noFill/>
        </p:spPr>
        <p:txBody>
          <a:bodyPr wrap="square" rtlCol="0" anchor="b">
            <a:spAutoFit/>
          </a:bodyPr>
          <a:lstStyle/>
          <a:p>
            <a:pPr algn="ctr"/>
            <a:r>
              <a:rPr lang="en-US" sz="6500" b="1" spc="-250" dirty="0">
                <a:solidFill>
                  <a:schemeClr val="accent1"/>
                </a:solidFill>
                <a:latin typeface="Poppins" pitchFamily="2" charset="77"/>
                <a:cs typeface="Poppins" pitchFamily="2" charset="77"/>
              </a:rPr>
              <a:t>THANK YOU!</a:t>
            </a:r>
          </a:p>
        </p:txBody>
      </p:sp>
    </p:spTree>
    <p:extLst>
      <p:ext uri="{BB962C8B-B14F-4D97-AF65-F5344CB8AC3E}">
        <p14:creationId xmlns:p14="http://schemas.microsoft.com/office/powerpoint/2010/main" val="3498706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A7036-F8A8-C0C2-9FD4-6BC7EF49CD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437200-669A-297B-3480-8344C7A9832D}"/>
              </a:ext>
            </a:extLst>
          </p:cNvPr>
          <p:cNvSpPr/>
          <p:nvPr/>
        </p:nvSpPr>
        <p:spPr>
          <a:xfrm>
            <a:off x="0" y="0"/>
            <a:ext cx="12191695" cy="749808"/>
          </a:xfrm>
          <a:prstGeom prst="rect">
            <a:avLst/>
          </a:prstGeom>
          <a:solidFill>
            <a:srgbClr val="003A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ight Triangle 4">
            <a:extLst>
              <a:ext uri="{FF2B5EF4-FFF2-40B4-BE49-F238E27FC236}">
                <a16:creationId xmlns:a16="http://schemas.microsoft.com/office/drawing/2014/main" id="{440568EF-8BCF-F702-62BF-BA2079890EFF}"/>
              </a:ext>
            </a:extLst>
          </p:cNvPr>
          <p:cNvSpPr/>
          <p:nvPr/>
        </p:nvSpPr>
        <p:spPr>
          <a:xfrm>
            <a:off x="11448288" y="18288"/>
            <a:ext cx="731520" cy="731520"/>
          </a:xfrm>
          <a:prstGeom prst="rtTriangle">
            <a:avLst/>
          </a:prstGeom>
          <a:solidFill>
            <a:srgbClr val="FFF7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Isosceles Triangle 5">
            <a:extLst>
              <a:ext uri="{FF2B5EF4-FFF2-40B4-BE49-F238E27FC236}">
                <a16:creationId xmlns:a16="http://schemas.microsoft.com/office/drawing/2014/main" id="{3E3DCAE7-9CAE-6D02-2984-C965607A687F}"/>
              </a:ext>
            </a:extLst>
          </p:cNvPr>
          <p:cNvSpPr/>
          <p:nvPr/>
        </p:nvSpPr>
        <p:spPr>
          <a:xfrm>
            <a:off x="6400800" y="6355080"/>
            <a:ext cx="685800" cy="45720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Isosceles Triangle 6">
            <a:extLst>
              <a:ext uri="{FF2B5EF4-FFF2-40B4-BE49-F238E27FC236}">
                <a16:creationId xmlns:a16="http://schemas.microsoft.com/office/drawing/2014/main" id="{FDFB89B5-34E8-1710-F64B-B5E9CA9D61AC}"/>
              </a:ext>
            </a:extLst>
          </p:cNvPr>
          <p:cNvSpPr/>
          <p:nvPr/>
        </p:nvSpPr>
        <p:spPr>
          <a:xfrm>
            <a:off x="6995160" y="6199632"/>
            <a:ext cx="868680" cy="59436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FEC7A9D7-1320-C21E-AFD9-17FA4984181C}"/>
              </a:ext>
            </a:extLst>
          </p:cNvPr>
          <p:cNvSpPr txBox="1"/>
          <p:nvPr/>
        </p:nvSpPr>
        <p:spPr>
          <a:xfrm>
            <a:off x="502920" y="164592"/>
            <a:ext cx="8138160" cy="411480"/>
          </a:xfrm>
          <a:prstGeom prst="rect">
            <a:avLst/>
          </a:prstGeom>
          <a:noFill/>
        </p:spPr>
        <p:txBody>
          <a:bodyPr wrap="none" lIns="18288" tIns="9144" rIns="18288" bIns="9144">
            <a:spAutoFit/>
          </a:bodyPr>
          <a:lstStyle/>
          <a:p>
            <a:pPr algn="l">
              <a:defRPr sz="2500" b="1">
                <a:solidFill>
                  <a:srgbClr val="FFFFFF"/>
                </a:solidFill>
                <a:latin typeface="Aptos"/>
              </a:defRPr>
            </a:pPr>
            <a:r>
              <a:rPr dirty="0"/>
              <a:t>FINANCIAL SERVICES SECTOR OVERVIEW</a:t>
            </a:r>
          </a:p>
        </p:txBody>
      </p:sp>
      <p:sp>
        <p:nvSpPr>
          <p:cNvPr id="11" name="Rectangle 10">
            <a:extLst>
              <a:ext uri="{FF2B5EF4-FFF2-40B4-BE49-F238E27FC236}">
                <a16:creationId xmlns:a16="http://schemas.microsoft.com/office/drawing/2014/main" id="{FC299D92-23F8-212D-F49B-EB67EBC632FD}"/>
              </a:ext>
            </a:extLst>
          </p:cNvPr>
          <p:cNvSpPr/>
          <p:nvPr/>
        </p:nvSpPr>
        <p:spPr>
          <a:xfrm>
            <a:off x="11173968" y="118872"/>
            <a:ext cx="13716"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a:extLst>
              <a:ext uri="{FF2B5EF4-FFF2-40B4-BE49-F238E27FC236}">
                <a16:creationId xmlns:a16="http://schemas.microsoft.com/office/drawing/2014/main" id="{FBD0CCAF-33AB-2A30-700F-363AF154871B}"/>
              </a:ext>
            </a:extLst>
          </p:cNvPr>
          <p:cNvSpPr txBox="1"/>
          <p:nvPr/>
        </p:nvSpPr>
        <p:spPr>
          <a:xfrm>
            <a:off x="502920" y="987552"/>
            <a:ext cx="6747103" cy="387798"/>
          </a:xfrm>
          <a:prstGeom prst="rect">
            <a:avLst/>
          </a:prstGeom>
          <a:noFill/>
        </p:spPr>
        <p:txBody>
          <a:bodyPr wrap="none" lIns="18288" tIns="9144" rIns="18288" bIns="9144">
            <a:spAutoFit/>
          </a:bodyPr>
          <a:lstStyle/>
          <a:p>
            <a:pPr algn="l">
              <a:defRPr sz="2400" b="1">
                <a:solidFill>
                  <a:srgbClr val="003A70"/>
                </a:solidFill>
                <a:latin typeface="Aptos"/>
              </a:defRPr>
            </a:pPr>
            <a:r>
              <a:rPr dirty="0">
                <a:solidFill>
                  <a:schemeClr val="accent1"/>
                </a:solidFill>
                <a:latin typeface="Poppins" panose="00000500000000000000" pitchFamily="2" charset="0"/>
                <a:cs typeface="Poppins" panose="00000500000000000000" pitchFamily="2" charset="0"/>
              </a:rPr>
              <a:t>RETIREMENT BENEFITS SECTOR </a:t>
            </a:r>
            <a:r>
              <a:rPr lang="en-US" dirty="0">
                <a:solidFill>
                  <a:schemeClr val="accent1"/>
                </a:solidFill>
                <a:latin typeface="Poppins" panose="00000500000000000000" pitchFamily="2" charset="0"/>
                <a:cs typeface="Poppins" panose="00000500000000000000" pitchFamily="2" charset="0"/>
              </a:rPr>
              <a:t>BREAKDOWN</a:t>
            </a:r>
            <a:endParaRPr dirty="0">
              <a:solidFill>
                <a:schemeClr val="accent1"/>
              </a:solidFill>
              <a:latin typeface="Poppins" panose="00000500000000000000" pitchFamily="2" charset="0"/>
              <a:cs typeface="Poppins" panose="00000500000000000000" pitchFamily="2" charset="0"/>
            </a:endParaRPr>
          </a:p>
        </p:txBody>
      </p:sp>
      <p:sp>
        <p:nvSpPr>
          <p:cNvPr id="13" name="TextBox 12">
            <a:extLst>
              <a:ext uri="{FF2B5EF4-FFF2-40B4-BE49-F238E27FC236}">
                <a16:creationId xmlns:a16="http://schemas.microsoft.com/office/drawing/2014/main" id="{D13019CB-4984-FFBC-C1FB-1BF81CEEB1BB}"/>
              </a:ext>
            </a:extLst>
          </p:cNvPr>
          <p:cNvSpPr txBox="1"/>
          <p:nvPr/>
        </p:nvSpPr>
        <p:spPr>
          <a:xfrm>
            <a:off x="502920" y="1508658"/>
            <a:ext cx="3883988" cy="249299"/>
          </a:xfrm>
          <a:prstGeom prst="rect">
            <a:avLst/>
          </a:prstGeom>
          <a:noFill/>
        </p:spPr>
        <p:txBody>
          <a:bodyPr wrap="square" lIns="18288" tIns="9144" rIns="18288" bIns="9144">
            <a:spAutoFit/>
          </a:bodyPr>
          <a:lstStyle/>
          <a:p>
            <a:pPr algn="l">
              <a:defRPr sz="1500" b="0">
                <a:solidFill>
                  <a:srgbClr val="555555"/>
                </a:solidFill>
                <a:latin typeface="Aptos"/>
              </a:defRPr>
            </a:pPr>
            <a:r>
              <a:rPr dirty="0">
                <a:solidFill>
                  <a:schemeClr val="accent1"/>
                </a:solidFill>
                <a:latin typeface="Poppins" panose="00000500000000000000" pitchFamily="2" charset="0"/>
                <a:cs typeface="Poppins" panose="00000500000000000000" pitchFamily="2" charset="0"/>
              </a:rPr>
              <a:t>Distribution of beneficiaries by scheme</a:t>
            </a:r>
          </a:p>
        </p:txBody>
      </p:sp>
      <p:graphicFrame>
        <p:nvGraphicFramePr>
          <p:cNvPr id="14" name="Chart 13">
            <a:extLst>
              <a:ext uri="{FF2B5EF4-FFF2-40B4-BE49-F238E27FC236}">
                <a16:creationId xmlns:a16="http://schemas.microsoft.com/office/drawing/2014/main" id="{F48F28D8-BEB4-F8A7-015D-653E66953F89}"/>
              </a:ext>
            </a:extLst>
          </p:cNvPr>
          <p:cNvGraphicFramePr>
            <a:graphicFrameLocks noGrp="1"/>
          </p:cNvGraphicFramePr>
          <p:nvPr>
            <p:extLst>
              <p:ext uri="{D42A27DB-BD31-4B8C-83A1-F6EECF244321}">
                <p14:modId xmlns:p14="http://schemas.microsoft.com/office/powerpoint/2010/main" val="1496728447"/>
              </p:ext>
            </p:extLst>
          </p:nvPr>
        </p:nvGraphicFramePr>
        <p:xfrm>
          <a:off x="184707" y="1753723"/>
          <a:ext cx="4754880" cy="3749039"/>
        </p:xfrm>
        <a:graphic>
          <a:graphicData uri="http://schemas.openxmlformats.org/drawingml/2006/chart">
            <c:chart xmlns:c="http://schemas.openxmlformats.org/drawingml/2006/chart" xmlns:r="http://schemas.openxmlformats.org/officeDocument/2006/relationships" r:id="rId3"/>
          </a:graphicData>
        </a:graphic>
      </p:graphicFrame>
      <p:sp>
        <p:nvSpPr>
          <p:cNvPr id="15" name="Oval 14">
            <a:extLst>
              <a:ext uri="{FF2B5EF4-FFF2-40B4-BE49-F238E27FC236}">
                <a16:creationId xmlns:a16="http://schemas.microsoft.com/office/drawing/2014/main" id="{EC4CFA84-3AB8-AE24-F100-49FCB4F19877}"/>
              </a:ext>
            </a:extLst>
          </p:cNvPr>
          <p:cNvSpPr/>
          <p:nvPr/>
        </p:nvSpPr>
        <p:spPr>
          <a:xfrm>
            <a:off x="4597889" y="1883905"/>
            <a:ext cx="384048" cy="384048"/>
          </a:xfrm>
          <a:prstGeom prst="ellipse">
            <a:avLst/>
          </a:prstGeom>
          <a:solidFill>
            <a:srgbClr val="005D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2777DF39-4206-A159-B364-15DFEFDCD78A}"/>
              </a:ext>
            </a:extLst>
          </p:cNvPr>
          <p:cNvSpPr txBox="1"/>
          <p:nvPr/>
        </p:nvSpPr>
        <p:spPr>
          <a:xfrm>
            <a:off x="5029199" y="1846607"/>
            <a:ext cx="535468" cy="310854"/>
          </a:xfrm>
          <a:prstGeom prst="rect">
            <a:avLst/>
          </a:prstGeom>
          <a:noFill/>
        </p:spPr>
        <p:txBody>
          <a:bodyPr wrap="none" lIns="18288" tIns="9144" rIns="18288" bIns="9144">
            <a:spAutoFit/>
          </a:bodyPr>
          <a:lstStyle/>
          <a:p>
            <a:pPr algn="l">
              <a:defRPr sz="1900" b="1">
                <a:solidFill>
                  <a:srgbClr val="005DAA"/>
                </a:solidFill>
                <a:latin typeface="Aptos"/>
              </a:defRPr>
            </a:pPr>
            <a:r>
              <a:rPr dirty="0">
                <a:latin typeface="Poppins" panose="00000500000000000000" pitchFamily="2" charset="0"/>
                <a:cs typeface="Poppins" panose="00000500000000000000" pitchFamily="2" charset="0"/>
              </a:rPr>
              <a:t>78%</a:t>
            </a:r>
          </a:p>
        </p:txBody>
      </p:sp>
      <p:sp>
        <p:nvSpPr>
          <p:cNvPr id="17" name="TextBox 16">
            <a:extLst>
              <a:ext uri="{FF2B5EF4-FFF2-40B4-BE49-F238E27FC236}">
                <a16:creationId xmlns:a16="http://schemas.microsoft.com/office/drawing/2014/main" id="{7A2BC7CF-2683-AD58-5A08-F1C85DBAF341}"/>
              </a:ext>
            </a:extLst>
          </p:cNvPr>
          <p:cNvSpPr txBox="1"/>
          <p:nvPr/>
        </p:nvSpPr>
        <p:spPr>
          <a:xfrm>
            <a:off x="4983480" y="2121408"/>
            <a:ext cx="2234651" cy="164660"/>
          </a:xfrm>
          <a:prstGeom prst="rect">
            <a:avLst/>
          </a:prstGeom>
          <a:noFill/>
        </p:spPr>
        <p:txBody>
          <a:bodyPr wrap="none" lIns="18288" tIns="9144" rIns="18288" bIns="9144">
            <a:spAutoFit/>
          </a:bodyPr>
          <a:lstStyle/>
          <a:p>
            <a:pPr algn="l">
              <a:defRPr sz="950" b="0">
                <a:solidFill>
                  <a:srgbClr val="202B3A"/>
                </a:solidFill>
                <a:latin typeface="Aptos"/>
              </a:defRPr>
            </a:pPr>
            <a:r>
              <a:rPr dirty="0">
                <a:latin typeface="Poppins" panose="00000500000000000000" pitchFamily="2" charset="0"/>
                <a:cs typeface="Poppins" panose="00000500000000000000" pitchFamily="2" charset="0"/>
              </a:rPr>
              <a:t>National Social Security Fund (NSSF)</a:t>
            </a:r>
          </a:p>
        </p:txBody>
      </p:sp>
      <p:sp>
        <p:nvSpPr>
          <p:cNvPr id="18" name="Oval 17">
            <a:extLst>
              <a:ext uri="{FF2B5EF4-FFF2-40B4-BE49-F238E27FC236}">
                <a16:creationId xmlns:a16="http://schemas.microsoft.com/office/drawing/2014/main" id="{D2CA99DA-57B3-3F9F-B6C1-D64B3BDC164B}"/>
              </a:ext>
            </a:extLst>
          </p:cNvPr>
          <p:cNvSpPr/>
          <p:nvPr/>
        </p:nvSpPr>
        <p:spPr>
          <a:xfrm>
            <a:off x="4577486" y="2563206"/>
            <a:ext cx="384048" cy="384048"/>
          </a:xfrm>
          <a:prstGeom prst="ellipse">
            <a:avLst/>
          </a:prstGeom>
          <a:solidFill>
            <a:srgbClr val="528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a:extLst>
              <a:ext uri="{FF2B5EF4-FFF2-40B4-BE49-F238E27FC236}">
                <a16:creationId xmlns:a16="http://schemas.microsoft.com/office/drawing/2014/main" id="{DDEB9ACE-2135-3169-D083-A5B03BB4AC84}"/>
              </a:ext>
            </a:extLst>
          </p:cNvPr>
          <p:cNvSpPr txBox="1"/>
          <p:nvPr/>
        </p:nvSpPr>
        <p:spPr>
          <a:xfrm>
            <a:off x="5027372" y="2523744"/>
            <a:ext cx="431272" cy="310854"/>
          </a:xfrm>
          <a:prstGeom prst="rect">
            <a:avLst/>
          </a:prstGeom>
          <a:noFill/>
        </p:spPr>
        <p:txBody>
          <a:bodyPr wrap="none" lIns="18288" tIns="9144" rIns="18288" bIns="9144">
            <a:spAutoFit/>
          </a:bodyPr>
          <a:lstStyle/>
          <a:p>
            <a:pPr algn="l">
              <a:defRPr sz="1900" b="1">
                <a:solidFill>
                  <a:srgbClr val="528BD6"/>
                </a:solidFill>
                <a:latin typeface="Aptos"/>
              </a:defRPr>
            </a:pPr>
            <a:r>
              <a:rPr dirty="0">
                <a:latin typeface="Poppins" panose="00000500000000000000" pitchFamily="2" charset="0"/>
                <a:cs typeface="Poppins" panose="00000500000000000000" pitchFamily="2" charset="0"/>
              </a:rPr>
              <a:t>11%</a:t>
            </a:r>
          </a:p>
        </p:txBody>
      </p:sp>
      <p:sp>
        <p:nvSpPr>
          <p:cNvPr id="20" name="TextBox 19">
            <a:extLst>
              <a:ext uri="{FF2B5EF4-FFF2-40B4-BE49-F238E27FC236}">
                <a16:creationId xmlns:a16="http://schemas.microsoft.com/office/drawing/2014/main" id="{66F7FB3A-2B8A-4B75-6038-2F39DF767D05}"/>
              </a:ext>
            </a:extLst>
          </p:cNvPr>
          <p:cNvSpPr txBox="1"/>
          <p:nvPr/>
        </p:nvSpPr>
        <p:spPr>
          <a:xfrm>
            <a:off x="5084064" y="2802154"/>
            <a:ext cx="1915653" cy="164660"/>
          </a:xfrm>
          <a:prstGeom prst="rect">
            <a:avLst/>
          </a:prstGeom>
          <a:noFill/>
        </p:spPr>
        <p:txBody>
          <a:bodyPr wrap="none" lIns="18288" tIns="9144" rIns="18288" bIns="9144">
            <a:spAutoFit/>
          </a:bodyPr>
          <a:lstStyle/>
          <a:p>
            <a:pPr algn="l">
              <a:defRPr sz="950" b="0">
                <a:solidFill>
                  <a:srgbClr val="202B3A"/>
                </a:solidFill>
                <a:latin typeface="Aptos"/>
              </a:defRPr>
            </a:pPr>
            <a:r>
              <a:rPr dirty="0">
                <a:latin typeface="Poppins" panose="00000500000000000000" pitchFamily="2" charset="0"/>
                <a:cs typeface="Poppins" panose="00000500000000000000" pitchFamily="2" charset="0"/>
              </a:rPr>
              <a:t>Public Service Pension Scheme</a:t>
            </a:r>
          </a:p>
        </p:txBody>
      </p:sp>
      <p:sp>
        <p:nvSpPr>
          <p:cNvPr id="21" name="Oval 20">
            <a:extLst>
              <a:ext uri="{FF2B5EF4-FFF2-40B4-BE49-F238E27FC236}">
                <a16:creationId xmlns:a16="http://schemas.microsoft.com/office/drawing/2014/main" id="{1C48D79C-41F6-FAE8-485E-CD22A3A97741}"/>
              </a:ext>
            </a:extLst>
          </p:cNvPr>
          <p:cNvSpPr/>
          <p:nvPr/>
        </p:nvSpPr>
        <p:spPr>
          <a:xfrm>
            <a:off x="4572000" y="3223259"/>
            <a:ext cx="384048" cy="384048"/>
          </a:xfrm>
          <a:prstGeom prst="ellipse">
            <a:avLst/>
          </a:prstGeom>
          <a:solidFill>
            <a:srgbClr val="9BA0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F1547836-4E7F-3557-DA0B-58A432192735}"/>
              </a:ext>
            </a:extLst>
          </p:cNvPr>
          <p:cNvSpPr txBox="1"/>
          <p:nvPr/>
        </p:nvSpPr>
        <p:spPr>
          <a:xfrm>
            <a:off x="5027372" y="3147941"/>
            <a:ext cx="397609" cy="310854"/>
          </a:xfrm>
          <a:prstGeom prst="rect">
            <a:avLst/>
          </a:prstGeom>
          <a:noFill/>
        </p:spPr>
        <p:txBody>
          <a:bodyPr wrap="none" lIns="18288" tIns="9144" rIns="18288" bIns="9144">
            <a:spAutoFit/>
          </a:bodyPr>
          <a:lstStyle/>
          <a:p>
            <a:pPr algn="l">
              <a:defRPr sz="1900" b="1">
                <a:solidFill>
                  <a:srgbClr val="9BA0A6"/>
                </a:solidFill>
                <a:latin typeface="Aptos"/>
              </a:defRPr>
            </a:pPr>
            <a:r>
              <a:rPr dirty="0">
                <a:latin typeface="Poppins" panose="00000500000000000000" pitchFamily="2" charset="0"/>
                <a:cs typeface="Poppins" panose="00000500000000000000" pitchFamily="2" charset="0"/>
              </a:rPr>
              <a:t>9%</a:t>
            </a:r>
          </a:p>
        </p:txBody>
      </p:sp>
      <p:sp>
        <p:nvSpPr>
          <p:cNvPr id="23" name="TextBox 22">
            <a:extLst>
              <a:ext uri="{FF2B5EF4-FFF2-40B4-BE49-F238E27FC236}">
                <a16:creationId xmlns:a16="http://schemas.microsoft.com/office/drawing/2014/main" id="{30DDAC78-A1BF-C70C-7095-D6EE76D0D0B8}"/>
              </a:ext>
            </a:extLst>
          </p:cNvPr>
          <p:cNvSpPr txBox="1"/>
          <p:nvPr/>
        </p:nvSpPr>
        <p:spPr>
          <a:xfrm>
            <a:off x="5046622" y="3364028"/>
            <a:ext cx="1364220" cy="164660"/>
          </a:xfrm>
          <a:prstGeom prst="rect">
            <a:avLst/>
          </a:prstGeom>
          <a:noFill/>
        </p:spPr>
        <p:txBody>
          <a:bodyPr wrap="none" lIns="18288" tIns="9144" rIns="18288" bIns="9144">
            <a:spAutoFit/>
          </a:bodyPr>
          <a:lstStyle/>
          <a:p>
            <a:pPr algn="l">
              <a:defRPr sz="950" b="0">
                <a:solidFill>
                  <a:srgbClr val="202B3A"/>
                </a:solidFill>
                <a:latin typeface="Aptos"/>
              </a:defRPr>
            </a:pPr>
            <a:r>
              <a:rPr dirty="0">
                <a:latin typeface="Poppins" panose="00000500000000000000" pitchFamily="2" charset="0"/>
                <a:cs typeface="Poppins" panose="00000500000000000000" pitchFamily="2" charset="0"/>
              </a:rPr>
              <a:t>Senior Citizens Grants</a:t>
            </a:r>
          </a:p>
        </p:txBody>
      </p:sp>
      <p:sp>
        <p:nvSpPr>
          <p:cNvPr id="24" name="Oval 23">
            <a:extLst>
              <a:ext uri="{FF2B5EF4-FFF2-40B4-BE49-F238E27FC236}">
                <a16:creationId xmlns:a16="http://schemas.microsoft.com/office/drawing/2014/main" id="{CB193BFE-409F-9709-EBA6-325733AF5219}"/>
              </a:ext>
            </a:extLst>
          </p:cNvPr>
          <p:cNvSpPr/>
          <p:nvPr/>
        </p:nvSpPr>
        <p:spPr>
          <a:xfrm>
            <a:off x="4586630" y="3835907"/>
            <a:ext cx="384048" cy="384048"/>
          </a:xfrm>
          <a:prstGeom prst="ellipse">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a:extLst>
              <a:ext uri="{FF2B5EF4-FFF2-40B4-BE49-F238E27FC236}">
                <a16:creationId xmlns:a16="http://schemas.microsoft.com/office/drawing/2014/main" id="{DCD35690-234F-32A7-2C20-527D57A82899}"/>
              </a:ext>
            </a:extLst>
          </p:cNvPr>
          <p:cNvSpPr txBox="1"/>
          <p:nvPr/>
        </p:nvSpPr>
        <p:spPr>
          <a:xfrm>
            <a:off x="5084064" y="3767328"/>
            <a:ext cx="387991" cy="310854"/>
          </a:xfrm>
          <a:prstGeom prst="rect">
            <a:avLst/>
          </a:prstGeom>
          <a:noFill/>
        </p:spPr>
        <p:txBody>
          <a:bodyPr wrap="none" lIns="18288" tIns="9144" rIns="18288" bIns="9144">
            <a:spAutoFit/>
          </a:bodyPr>
          <a:lstStyle/>
          <a:p>
            <a:pPr algn="l">
              <a:defRPr sz="1900" b="1">
                <a:solidFill>
                  <a:srgbClr val="F7A81B"/>
                </a:solidFill>
                <a:latin typeface="Aptos"/>
              </a:defRPr>
            </a:pPr>
            <a:r>
              <a:rPr dirty="0">
                <a:latin typeface="Poppins" panose="00000500000000000000" pitchFamily="2" charset="0"/>
                <a:cs typeface="Poppins" panose="00000500000000000000" pitchFamily="2" charset="0"/>
              </a:rPr>
              <a:t>2%</a:t>
            </a:r>
          </a:p>
        </p:txBody>
      </p:sp>
      <p:sp>
        <p:nvSpPr>
          <p:cNvPr id="26" name="TextBox 25">
            <a:extLst>
              <a:ext uri="{FF2B5EF4-FFF2-40B4-BE49-F238E27FC236}">
                <a16:creationId xmlns:a16="http://schemas.microsoft.com/office/drawing/2014/main" id="{C4F44883-6B93-0D85-A4D7-D05C1312CD72}"/>
              </a:ext>
            </a:extLst>
          </p:cNvPr>
          <p:cNvSpPr txBox="1"/>
          <p:nvPr/>
        </p:nvSpPr>
        <p:spPr>
          <a:xfrm>
            <a:off x="5084064" y="4004592"/>
            <a:ext cx="965072" cy="164660"/>
          </a:xfrm>
          <a:prstGeom prst="rect">
            <a:avLst/>
          </a:prstGeom>
          <a:noFill/>
        </p:spPr>
        <p:txBody>
          <a:bodyPr wrap="none" lIns="18288" tIns="9144" rIns="18288" bIns="9144">
            <a:spAutoFit/>
          </a:bodyPr>
          <a:lstStyle/>
          <a:p>
            <a:pPr algn="l">
              <a:defRPr sz="950" b="0">
                <a:solidFill>
                  <a:srgbClr val="202B3A"/>
                </a:solidFill>
                <a:latin typeface="Aptos"/>
              </a:defRPr>
            </a:pPr>
            <a:r>
              <a:rPr dirty="0">
                <a:latin typeface="Poppins" panose="00000500000000000000" pitchFamily="2" charset="0"/>
                <a:cs typeface="Poppins" panose="00000500000000000000" pitchFamily="2" charset="0"/>
              </a:rPr>
              <a:t>Other schemes</a:t>
            </a:r>
          </a:p>
        </p:txBody>
      </p:sp>
      <p:sp>
        <p:nvSpPr>
          <p:cNvPr id="27" name="Rectangle 26">
            <a:extLst>
              <a:ext uri="{FF2B5EF4-FFF2-40B4-BE49-F238E27FC236}">
                <a16:creationId xmlns:a16="http://schemas.microsoft.com/office/drawing/2014/main" id="{F9D8CB20-BBD4-210C-EC7B-059AA22CFEDB}"/>
              </a:ext>
            </a:extLst>
          </p:cNvPr>
          <p:cNvSpPr/>
          <p:nvPr/>
        </p:nvSpPr>
        <p:spPr>
          <a:xfrm>
            <a:off x="6894576" y="1673352"/>
            <a:ext cx="10972" cy="3977639"/>
          </a:xfrm>
          <a:prstGeom prst="rect">
            <a:avLst/>
          </a:prstGeom>
          <a:solidFill>
            <a:srgbClr val="CBD3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ounded Rectangle 27">
            <a:extLst>
              <a:ext uri="{FF2B5EF4-FFF2-40B4-BE49-F238E27FC236}">
                <a16:creationId xmlns:a16="http://schemas.microsoft.com/office/drawing/2014/main" id="{949FAE38-0283-0576-09F8-264C2FD7678D}"/>
              </a:ext>
            </a:extLst>
          </p:cNvPr>
          <p:cNvSpPr/>
          <p:nvPr/>
        </p:nvSpPr>
        <p:spPr>
          <a:xfrm>
            <a:off x="7315200" y="1645920"/>
            <a:ext cx="4251960" cy="438912"/>
          </a:xfrm>
          <a:prstGeom prst="roundRect">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a:extLst>
              <a:ext uri="{FF2B5EF4-FFF2-40B4-BE49-F238E27FC236}">
                <a16:creationId xmlns:a16="http://schemas.microsoft.com/office/drawing/2014/main" id="{FA7AD20B-20DE-C985-00B8-EFB402BC7E77}"/>
              </a:ext>
            </a:extLst>
          </p:cNvPr>
          <p:cNvSpPr txBox="1"/>
          <p:nvPr/>
        </p:nvSpPr>
        <p:spPr>
          <a:xfrm>
            <a:off x="8480428" y="1746504"/>
            <a:ext cx="1601464" cy="295466"/>
          </a:xfrm>
          <a:prstGeom prst="rect">
            <a:avLst/>
          </a:prstGeom>
          <a:noFill/>
        </p:spPr>
        <p:txBody>
          <a:bodyPr wrap="none" lIns="18288" tIns="9144" rIns="18288" bIns="9144">
            <a:spAutoFit/>
          </a:bodyPr>
          <a:lstStyle/>
          <a:p>
            <a:pPr algn="ctr">
              <a:defRPr sz="1800" b="1">
                <a:solidFill>
                  <a:srgbClr val="003A70"/>
                </a:solidFill>
                <a:latin typeface="Aptos"/>
              </a:defRPr>
            </a:pPr>
            <a:r>
              <a:rPr dirty="0">
                <a:solidFill>
                  <a:schemeClr val="accent1"/>
                </a:solidFill>
                <a:latin typeface="Poppins" panose="00000500000000000000" pitchFamily="2" charset="0"/>
                <a:cs typeface="Poppins" panose="00000500000000000000" pitchFamily="2" charset="0"/>
              </a:rPr>
              <a:t>KEY INSIGHTS</a:t>
            </a:r>
          </a:p>
        </p:txBody>
      </p:sp>
      <p:sp>
        <p:nvSpPr>
          <p:cNvPr id="30" name="Oval 29">
            <a:extLst>
              <a:ext uri="{FF2B5EF4-FFF2-40B4-BE49-F238E27FC236}">
                <a16:creationId xmlns:a16="http://schemas.microsoft.com/office/drawing/2014/main" id="{93DFA84B-13B6-811C-F507-1B815D5F06AE}"/>
              </a:ext>
            </a:extLst>
          </p:cNvPr>
          <p:cNvSpPr/>
          <p:nvPr/>
        </p:nvSpPr>
        <p:spPr>
          <a:xfrm>
            <a:off x="7360920" y="2331720"/>
            <a:ext cx="566928" cy="566928"/>
          </a:xfrm>
          <a:prstGeom prst="ellipse">
            <a:avLst/>
          </a:prstGeom>
          <a:solidFill>
            <a:srgbClr val="005D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2E60DB0B-7BC5-BDE4-B16C-CE6D998C7071}"/>
              </a:ext>
            </a:extLst>
          </p:cNvPr>
          <p:cNvSpPr txBox="1"/>
          <p:nvPr/>
        </p:nvSpPr>
        <p:spPr>
          <a:xfrm>
            <a:off x="7498079" y="2432303"/>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1</a:t>
            </a:r>
          </a:p>
        </p:txBody>
      </p:sp>
      <p:sp>
        <p:nvSpPr>
          <p:cNvPr id="32" name="TextBox 31">
            <a:extLst>
              <a:ext uri="{FF2B5EF4-FFF2-40B4-BE49-F238E27FC236}">
                <a16:creationId xmlns:a16="http://schemas.microsoft.com/office/drawing/2014/main" id="{B29C1ED2-D55D-2811-7FE6-3CD0EE242FCB}"/>
              </a:ext>
            </a:extLst>
          </p:cNvPr>
          <p:cNvSpPr txBox="1"/>
          <p:nvPr/>
        </p:nvSpPr>
        <p:spPr>
          <a:xfrm>
            <a:off x="8119872" y="2359151"/>
            <a:ext cx="1708866" cy="249299"/>
          </a:xfrm>
          <a:prstGeom prst="rect">
            <a:avLst/>
          </a:prstGeom>
          <a:noFill/>
        </p:spPr>
        <p:txBody>
          <a:bodyPr wrap="none" lIns="18288" tIns="9144" rIns="18288" bIns="9144">
            <a:spAutoFit/>
          </a:bodyPr>
          <a:lstStyle/>
          <a:p>
            <a:pPr algn="l">
              <a:defRPr sz="1500" b="1">
                <a:solidFill>
                  <a:srgbClr val="003A70"/>
                </a:solidFill>
                <a:latin typeface="Aptos"/>
              </a:defRPr>
            </a:pPr>
            <a:r>
              <a:rPr dirty="0">
                <a:solidFill>
                  <a:schemeClr val="accent1"/>
                </a:solidFill>
                <a:latin typeface="Poppins" panose="00000500000000000000" pitchFamily="2" charset="0"/>
                <a:cs typeface="Poppins" panose="00000500000000000000" pitchFamily="2" charset="0"/>
              </a:rPr>
              <a:t>NSSF DOMINATES</a:t>
            </a:r>
          </a:p>
        </p:txBody>
      </p:sp>
      <p:sp>
        <p:nvSpPr>
          <p:cNvPr id="33" name="TextBox 32">
            <a:extLst>
              <a:ext uri="{FF2B5EF4-FFF2-40B4-BE49-F238E27FC236}">
                <a16:creationId xmlns:a16="http://schemas.microsoft.com/office/drawing/2014/main" id="{178803A4-36E6-2358-6767-65A8D1A84E52}"/>
              </a:ext>
            </a:extLst>
          </p:cNvPr>
          <p:cNvSpPr txBox="1"/>
          <p:nvPr/>
        </p:nvSpPr>
        <p:spPr>
          <a:xfrm>
            <a:off x="8119872" y="2642615"/>
            <a:ext cx="2912849" cy="261610"/>
          </a:xfrm>
          <a:prstGeom prst="rect">
            <a:avLst/>
          </a:prstGeom>
          <a:noFill/>
        </p:spPr>
        <p:txBody>
          <a:bodyPr wrap="none" lIns="18288" tIns="0">
            <a:spAutoFit/>
          </a:bodyPr>
          <a:lstStyle/>
          <a:p>
            <a:pPr>
              <a:defRPr sz="1250">
                <a:solidFill>
                  <a:srgbClr val="202B3A"/>
                </a:solidFill>
                <a:latin typeface="Aptos"/>
              </a:defRPr>
            </a:pPr>
            <a:r>
              <a:rPr sz="1250" dirty="0">
                <a:solidFill>
                  <a:srgbClr val="202B3A"/>
                </a:solidFill>
                <a:latin typeface="Poppins" panose="00000500000000000000" pitchFamily="2" charset="0"/>
                <a:cs typeface="Poppins" panose="00000500000000000000" pitchFamily="2" charset="0"/>
              </a:rPr>
              <a:t>Covers about </a:t>
            </a:r>
            <a:r>
              <a:rPr sz="1400" b="1" dirty="0">
                <a:solidFill>
                  <a:schemeClr val="accent1"/>
                </a:solidFill>
                <a:latin typeface="Poppins" panose="00000500000000000000" pitchFamily="2" charset="0"/>
                <a:cs typeface="Poppins" panose="00000500000000000000" pitchFamily="2" charset="0"/>
              </a:rPr>
              <a:t>78%</a:t>
            </a:r>
            <a:r>
              <a:rPr sz="1250" dirty="0">
                <a:solidFill>
                  <a:srgbClr val="202B3A"/>
                </a:solidFill>
                <a:latin typeface="Poppins" panose="00000500000000000000" pitchFamily="2" charset="0"/>
                <a:cs typeface="Poppins" panose="00000500000000000000" pitchFamily="2" charset="0"/>
              </a:rPr>
              <a:t> of beneficiaries.</a:t>
            </a:r>
          </a:p>
        </p:txBody>
      </p:sp>
      <p:sp>
        <p:nvSpPr>
          <p:cNvPr id="34" name="Rectangle 33">
            <a:extLst>
              <a:ext uri="{FF2B5EF4-FFF2-40B4-BE49-F238E27FC236}">
                <a16:creationId xmlns:a16="http://schemas.microsoft.com/office/drawing/2014/main" id="{64EFBE56-1783-9A09-B23F-75AAE4DA83CA}"/>
              </a:ext>
            </a:extLst>
          </p:cNvPr>
          <p:cNvSpPr/>
          <p:nvPr/>
        </p:nvSpPr>
        <p:spPr>
          <a:xfrm>
            <a:off x="7360920" y="3172968"/>
            <a:ext cx="3959352" cy="9144"/>
          </a:xfrm>
          <a:prstGeom prst="rect">
            <a:avLst/>
          </a:prstGeom>
          <a:solidFill>
            <a:srgbClr val="DAE1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5" name="Oval 34">
            <a:extLst>
              <a:ext uri="{FF2B5EF4-FFF2-40B4-BE49-F238E27FC236}">
                <a16:creationId xmlns:a16="http://schemas.microsoft.com/office/drawing/2014/main" id="{914A7A87-9267-6B42-897E-F16194B739CC}"/>
              </a:ext>
            </a:extLst>
          </p:cNvPr>
          <p:cNvSpPr/>
          <p:nvPr/>
        </p:nvSpPr>
        <p:spPr>
          <a:xfrm>
            <a:off x="7360920" y="3456432"/>
            <a:ext cx="566928" cy="566928"/>
          </a:xfrm>
          <a:prstGeom prst="ellipse">
            <a:avLst/>
          </a:prstGeom>
          <a:solidFill>
            <a:srgbClr val="528B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a:extLst>
              <a:ext uri="{FF2B5EF4-FFF2-40B4-BE49-F238E27FC236}">
                <a16:creationId xmlns:a16="http://schemas.microsoft.com/office/drawing/2014/main" id="{B5C6105D-CC81-DB68-37F0-6D6873F8C502}"/>
              </a:ext>
            </a:extLst>
          </p:cNvPr>
          <p:cNvSpPr txBox="1"/>
          <p:nvPr/>
        </p:nvSpPr>
        <p:spPr>
          <a:xfrm>
            <a:off x="7498079" y="3557015"/>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2</a:t>
            </a:r>
          </a:p>
        </p:txBody>
      </p:sp>
      <p:sp>
        <p:nvSpPr>
          <p:cNvPr id="37" name="TextBox 36">
            <a:extLst>
              <a:ext uri="{FF2B5EF4-FFF2-40B4-BE49-F238E27FC236}">
                <a16:creationId xmlns:a16="http://schemas.microsoft.com/office/drawing/2014/main" id="{ACDC325C-95C8-1576-D5D9-60BE61BBD241}"/>
              </a:ext>
            </a:extLst>
          </p:cNvPr>
          <p:cNvSpPr txBox="1"/>
          <p:nvPr/>
        </p:nvSpPr>
        <p:spPr>
          <a:xfrm>
            <a:off x="8119872" y="3483863"/>
            <a:ext cx="1702454" cy="249299"/>
          </a:xfrm>
          <a:prstGeom prst="rect">
            <a:avLst/>
          </a:prstGeom>
          <a:noFill/>
        </p:spPr>
        <p:txBody>
          <a:bodyPr wrap="none" lIns="18288" tIns="9144" rIns="18288" bIns="9144">
            <a:spAutoFit/>
          </a:bodyPr>
          <a:lstStyle/>
          <a:p>
            <a:pPr algn="l">
              <a:defRPr sz="1500" b="1">
                <a:solidFill>
                  <a:srgbClr val="003A70"/>
                </a:solidFill>
                <a:latin typeface="Aptos"/>
              </a:defRPr>
            </a:pPr>
            <a:r>
              <a:rPr dirty="0">
                <a:solidFill>
                  <a:schemeClr val="accent1"/>
                </a:solidFill>
                <a:latin typeface="Poppins" panose="00000500000000000000" pitchFamily="2" charset="0"/>
                <a:cs typeface="Poppins" panose="00000500000000000000" pitchFamily="2" charset="0"/>
              </a:rPr>
              <a:t>PUBLIC + GRANTS</a:t>
            </a:r>
          </a:p>
        </p:txBody>
      </p:sp>
      <p:sp>
        <p:nvSpPr>
          <p:cNvPr id="38" name="TextBox 37">
            <a:extLst>
              <a:ext uri="{FF2B5EF4-FFF2-40B4-BE49-F238E27FC236}">
                <a16:creationId xmlns:a16="http://schemas.microsoft.com/office/drawing/2014/main" id="{EA75CE21-2B7D-F8A3-937A-88BDC8BA675B}"/>
              </a:ext>
            </a:extLst>
          </p:cNvPr>
          <p:cNvSpPr txBox="1"/>
          <p:nvPr/>
        </p:nvSpPr>
        <p:spPr>
          <a:xfrm>
            <a:off x="8119872" y="3767328"/>
            <a:ext cx="2675604" cy="261610"/>
          </a:xfrm>
          <a:prstGeom prst="rect">
            <a:avLst/>
          </a:prstGeom>
          <a:noFill/>
        </p:spPr>
        <p:txBody>
          <a:bodyPr wrap="none" lIns="18288" tIns="0">
            <a:spAutoFit/>
          </a:bodyPr>
          <a:lstStyle/>
          <a:p>
            <a:pPr>
              <a:defRPr sz="1250">
                <a:solidFill>
                  <a:srgbClr val="202B3A"/>
                </a:solidFill>
                <a:latin typeface="Aptos"/>
              </a:defRPr>
            </a:pPr>
            <a:r>
              <a:rPr sz="1250" dirty="0">
                <a:solidFill>
                  <a:srgbClr val="202B3A"/>
                </a:solidFill>
                <a:latin typeface="Poppins" panose="00000500000000000000" pitchFamily="2" charset="0"/>
                <a:cs typeface="Poppins" panose="00000500000000000000" pitchFamily="2" charset="0"/>
              </a:rPr>
              <a:t>Together contribute about </a:t>
            </a:r>
            <a:r>
              <a:rPr sz="1400" b="1" dirty="0">
                <a:solidFill>
                  <a:schemeClr val="accent1"/>
                </a:solidFill>
                <a:latin typeface="Poppins" panose="00000500000000000000" pitchFamily="2" charset="0"/>
                <a:cs typeface="Poppins" panose="00000500000000000000" pitchFamily="2" charset="0"/>
              </a:rPr>
              <a:t>20%</a:t>
            </a:r>
            <a:r>
              <a:rPr sz="1250" dirty="0">
                <a:solidFill>
                  <a:schemeClr val="accent1"/>
                </a:solidFill>
                <a:latin typeface="Poppins" panose="00000500000000000000" pitchFamily="2" charset="0"/>
                <a:cs typeface="Poppins" panose="00000500000000000000" pitchFamily="2" charset="0"/>
              </a:rPr>
              <a:t>.</a:t>
            </a:r>
          </a:p>
        </p:txBody>
      </p:sp>
      <p:sp>
        <p:nvSpPr>
          <p:cNvPr id="39" name="Rectangle 38">
            <a:extLst>
              <a:ext uri="{FF2B5EF4-FFF2-40B4-BE49-F238E27FC236}">
                <a16:creationId xmlns:a16="http://schemas.microsoft.com/office/drawing/2014/main" id="{CD87D2AE-55B8-DE02-54E8-54E2A58DFC46}"/>
              </a:ext>
            </a:extLst>
          </p:cNvPr>
          <p:cNvSpPr/>
          <p:nvPr/>
        </p:nvSpPr>
        <p:spPr>
          <a:xfrm>
            <a:off x="7360920" y="4297680"/>
            <a:ext cx="3959352" cy="9144"/>
          </a:xfrm>
          <a:prstGeom prst="rect">
            <a:avLst/>
          </a:prstGeom>
          <a:solidFill>
            <a:srgbClr val="DAE1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Oval 39">
            <a:extLst>
              <a:ext uri="{FF2B5EF4-FFF2-40B4-BE49-F238E27FC236}">
                <a16:creationId xmlns:a16="http://schemas.microsoft.com/office/drawing/2014/main" id="{ABC0210D-326E-3A2C-549D-08F8B828C180}"/>
              </a:ext>
            </a:extLst>
          </p:cNvPr>
          <p:cNvSpPr/>
          <p:nvPr/>
        </p:nvSpPr>
        <p:spPr>
          <a:xfrm>
            <a:off x="7360920" y="4581144"/>
            <a:ext cx="566928" cy="566928"/>
          </a:xfrm>
          <a:prstGeom prst="ellipse">
            <a:avLst/>
          </a:prstGeom>
          <a:solidFill>
            <a:srgbClr val="9BA0A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1" name="TextBox 40">
            <a:extLst>
              <a:ext uri="{FF2B5EF4-FFF2-40B4-BE49-F238E27FC236}">
                <a16:creationId xmlns:a16="http://schemas.microsoft.com/office/drawing/2014/main" id="{068F80EC-99EC-2BE2-C36E-17A9DDC07CEF}"/>
              </a:ext>
            </a:extLst>
          </p:cNvPr>
          <p:cNvSpPr txBox="1"/>
          <p:nvPr/>
        </p:nvSpPr>
        <p:spPr>
          <a:xfrm>
            <a:off x="7498079" y="4681728"/>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3</a:t>
            </a:r>
          </a:p>
        </p:txBody>
      </p:sp>
      <p:sp>
        <p:nvSpPr>
          <p:cNvPr id="42" name="TextBox 41">
            <a:extLst>
              <a:ext uri="{FF2B5EF4-FFF2-40B4-BE49-F238E27FC236}">
                <a16:creationId xmlns:a16="http://schemas.microsoft.com/office/drawing/2014/main" id="{DBDDE343-3A34-EE2B-D4B7-695FD50009CE}"/>
              </a:ext>
            </a:extLst>
          </p:cNvPr>
          <p:cNvSpPr txBox="1"/>
          <p:nvPr/>
        </p:nvSpPr>
        <p:spPr>
          <a:xfrm>
            <a:off x="8119872" y="4608576"/>
            <a:ext cx="1620700" cy="249299"/>
          </a:xfrm>
          <a:prstGeom prst="rect">
            <a:avLst/>
          </a:prstGeom>
          <a:noFill/>
        </p:spPr>
        <p:txBody>
          <a:bodyPr wrap="none" lIns="18288" tIns="9144" rIns="18288" bIns="9144">
            <a:spAutoFit/>
          </a:bodyPr>
          <a:lstStyle/>
          <a:p>
            <a:pPr algn="l">
              <a:defRPr sz="1500" b="1">
                <a:solidFill>
                  <a:srgbClr val="003A70"/>
                </a:solidFill>
                <a:latin typeface="Aptos"/>
              </a:defRPr>
            </a:pPr>
            <a:r>
              <a:rPr lang="en-US" dirty="0">
                <a:solidFill>
                  <a:schemeClr val="accent1"/>
                </a:solidFill>
                <a:latin typeface="Poppins" panose="00000500000000000000" pitchFamily="2" charset="0"/>
                <a:cs typeface="Poppins" panose="00000500000000000000" pitchFamily="2" charset="0"/>
              </a:rPr>
              <a:t>OTHER</a:t>
            </a:r>
            <a:r>
              <a:rPr dirty="0">
                <a:solidFill>
                  <a:schemeClr val="accent1"/>
                </a:solidFill>
                <a:latin typeface="Poppins" panose="00000500000000000000" pitchFamily="2" charset="0"/>
                <a:cs typeface="Poppins" panose="00000500000000000000" pitchFamily="2" charset="0"/>
              </a:rPr>
              <a:t> SCHEMES</a:t>
            </a:r>
          </a:p>
        </p:txBody>
      </p:sp>
      <p:sp>
        <p:nvSpPr>
          <p:cNvPr id="43" name="TextBox 42">
            <a:extLst>
              <a:ext uri="{FF2B5EF4-FFF2-40B4-BE49-F238E27FC236}">
                <a16:creationId xmlns:a16="http://schemas.microsoft.com/office/drawing/2014/main" id="{53F90E4A-09AC-5507-C44C-9A02F45AF6B1}"/>
              </a:ext>
            </a:extLst>
          </p:cNvPr>
          <p:cNvSpPr txBox="1"/>
          <p:nvPr/>
        </p:nvSpPr>
        <p:spPr>
          <a:xfrm>
            <a:off x="8119872" y="4892040"/>
            <a:ext cx="3113225" cy="261610"/>
          </a:xfrm>
          <a:prstGeom prst="rect">
            <a:avLst/>
          </a:prstGeom>
          <a:noFill/>
        </p:spPr>
        <p:txBody>
          <a:bodyPr wrap="none" lIns="18288" tIns="0">
            <a:spAutoFit/>
          </a:bodyPr>
          <a:lstStyle/>
          <a:p>
            <a:pPr>
              <a:defRPr sz="1250">
                <a:solidFill>
                  <a:srgbClr val="202B3A"/>
                </a:solidFill>
                <a:latin typeface="Aptos"/>
              </a:defRPr>
            </a:pPr>
            <a:r>
              <a:rPr lang="en-US" sz="1250" dirty="0">
                <a:solidFill>
                  <a:srgbClr val="202B3A"/>
                </a:solidFill>
                <a:latin typeface="Poppins" panose="00000500000000000000" pitchFamily="2" charset="0"/>
                <a:cs typeface="Poppins" panose="00000500000000000000" pitchFamily="2" charset="0"/>
              </a:rPr>
              <a:t>Have remained</a:t>
            </a:r>
            <a:r>
              <a:rPr sz="1250" dirty="0">
                <a:solidFill>
                  <a:srgbClr val="202B3A"/>
                </a:solidFill>
                <a:latin typeface="Poppins" panose="00000500000000000000" pitchFamily="2" charset="0"/>
                <a:cs typeface="Poppins" panose="00000500000000000000" pitchFamily="2" charset="0"/>
              </a:rPr>
              <a:t> minimal at under </a:t>
            </a:r>
            <a:r>
              <a:rPr sz="1400" b="1" dirty="0">
                <a:solidFill>
                  <a:schemeClr val="accent1"/>
                </a:solidFill>
                <a:latin typeface="Poppins" panose="00000500000000000000" pitchFamily="2" charset="0"/>
                <a:cs typeface="Poppins" panose="00000500000000000000" pitchFamily="2" charset="0"/>
              </a:rPr>
              <a:t>2%</a:t>
            </a:r>
            <a:r>
              <a:rPr sz="1250" dirty="0">
                <a:solidFill>
                  <a:srgbClr val="202B3A"/>
                </a:solidFill>
                <a:latin typeface="Poppins" panose="00000500000000000000" pitchFamily="2" charset="0"/>
                <a:cs typeface="Poppins" panose="00000500000000000000" pitchFamily="2" charset="0"/>
              </a:rPr>
              <a:t>.</a:t>
            </a:r>
          </a:p>
        </p:txBody>
      </p:sp>
      <p:sp>
        <p:nvSpPr>
          <p:cNvPr id="44" name="Rounded Rectangle 43">
            <a:extLst>
              <a:ext uri="{FF2B5EF4-FFF2-40B4-BE49-F238E27FC236}">
                <a16:creationId xmlns:a16="http://schemas.microsoft.com/office/drawing/2014/main" id="{BE7D82EC-326D-4B97-0FDB-1B93229ABEC0}"/>
              </a:ext>
            </a:extLst>
          </p:cNvPr>
          <p:cNvSpPr/>
          <p:nvPr/>
        </p:nvSpPr>
        <p:spPr>
          <a:xfrm>
            <a:off x="1645920" y="5760720"/>
            <a:ext cx="9098280" cy="713232"/>
          </a:xfrm>
          <a:prstGeom prst="roundRect">
            <a:avLst/>
          </a:prstGeom>
          <a:solidFill>
            <a:srgbClr val="FFF7E1"/>
          </a:solidFill>
          <a:ln w="12700">
            <a:solidFill>
              <a:srgbClr val="F7A81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accent1"/>
              </a:solidFill>
            </a:endParaRPr>
          </a:p>
        </p:txBody>
      </p:sp>
      <p:sp>
        <p:nvSpPr>
          <p:cNvPr id="45" name="Oval 44">
            <a:extLst>
              <a:ext uri="{FF2B5EF4-FFF2-40B4-BE49-F238E27FC236}">
                <a16:creationId xmlns:a16="http://schemas.microsoft.com/office/drawing/2014/main" id="{E40F957E-CB44-1455-13FD-2F7CD7DFE448}"/>
              </a:ext>
            </a:extLst>
          </p:cNvPr>
          <p:cNvSpPr/>
          <p:nvPr/>
        </p:nvSpPr>
        <p:spPr>
          <a:xfrm>
            <a:off x="1874519" y="5879592"/>
            <a:ext cx="438912" cy="438912"/>
          </a:xfrm>
          <a:prstGeom prst="ellipse">
            <a:avLst/>
          </a:prstGeom>
          <a:solidFill>
            <a:srgbClr val="005DA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45">
            <a:extLst>
              <a:ext uri="{FF2B5EF4-FFF2-40B4-BE49-F238E27FC236}">
                <a16:creationId xmlns:a16="http://schemas.microsoft.com/office/drawing/2014/main" id="{33EFB057-D607-8B3F-6169-1FCBD2719A52}"/>
              </a:ext>
            </a:extLst>
          </p:cNvPr>
          <p:cNvSpPr txBox="1"/>
          <p:nvPr/>
        </p:nvSpPr>
        <p:spPr>
          <a:xfrm>
            <a:off x="1956816" y="5916168"/>
            <a:ext cx="274320" cy="274320"/>
          </a:xfrm>
          <a:prstGeom prst="rect">
            <a:avLst/>
          </a:prstGeom>
          <a:noFill/>
        </p:spPr>
        <p:txBody>
          <a:bodyPr wrap="none" lIns="18288" tIns="9144" rIns="18288" bIns="9144">
            <a:spAutoFit/>
          </a:bodyPr>
          <a:lstStyle/>
          <a:p>
            <a:pPr algn="ctr">
              <a:defRPr sz="2200" b="1">
                <a:solidFill>
                  <a:srgbClr val="FFFFFF"/>
                </a:solidFill>
                <a:latin typeface="Aptos"/>
              </a:defRPr>
            </a:pPr>
            <a:r>
              <a:t>↑</a:t>
            </a:r>
          </a:p>
        </p:txBody>
      </p:sp>
      <p:sp>
        <p:nvSpPr>
          <p:cNvPr id="47" name="TextBox 46">
            <a:extLst>
              <a:ext uri="{FF2B5EF4-FFF2-40B4-BE49-F238E27FC236}">
                <a16:creationId xmlns:a16="http://schemas.microsoft.com/office/drawing/2014/main" id="{3D60DBD3-C14B-A7C2-5C07-1EEEDC7CC794}"/>
              </a:ext>
            </a:extLst>
          </p:cNvPr>
          <p:cNvSpPr txBox="1"/>
          <p:nvPr/>
        </p:nvSpPr>
        <p:spPr>
          <a:xfrm>
            <a:off x="2542032" y="5916168"/>
            <a:ext cx="8004048" cy="510909"/>
          </a:xfrm>
          <a:prstGeom prst="rect">
            <a:avLst/>
          </a:prstGeom>
          <a:noFill/>
        </p:spPr>
        <p:txBody>
          <a:bodyPr wrap="square" lIns="18288" tIns="9144" rIns="18288" bIns="9144">
            <a:spAutoFit/>
          </a:bodyPr>
          <a:lstStyle/>
          <a:p>
            <a:pPr algn="l">
              <a:defRPr sz="1600" b="1">
                <a:solidFill>
                  <a:srgbClr val="003A70"/>
                </a:solidFill>
                <a:latin typeface="Aptos"/>
              </a:defRPr>
            </a:pPr>
            <a:r>
              <a:rPr dirty="0">
                <a:solidFill>
                  <a:srgbClr val="0070C0"/>
                </a:solidFill>
                <a:latin typeface="Poppins" panose="00000500000000000000" pitchFamily="2" charset="0"/>
                <a:cs typeface="Poppins" panose="00000500000000000000" pitchFamily="2" charset="0"/>
              </a:rPr>
              <a:t>Highly concentrated sector with strong growth potential in private retirement schemes.</a:t>
            </a:r>
          </a:p>
        </p:txBody>
      </p:sp>
    </p:spTree>
    <p:extLst>
      <p:ext uri="{BB962C8B-B14F-4D97-AF65-F5344CB8AC3E}">
        <p14:creationId xmlns:p14="http://schemas.microsoft.com/office/powerpoint/2010/main" val="3527336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749808"/>
          </a:xfrm>
          <a:prstGeom prst="rect">
            <a:avLst/>
          </a:prstGeom>
          <a:solidFill>
            <a:srgbClr val="003A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ight Triangle 4"/>
          <p:cNvSpPr/>
          <p:nvPr/>
        </p:nvSpPr>
        <p:spPr>
          <a:xfrm>
            <a:off x="11448288" y="18288"/>
            <a:ext cx="731520" cy="731520"/>
          </a:xfrm>
          <a:prstGeom prst="rtTriangle">
            <a:avLst/>
          </a:prstGeom>
          <a:solidFill>
            <a:srgbClr val="FFF7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Isosceles Triangle 5"/>
          <p:cNvSpPr/>
          <p:nvPr/>
        </p:nvSpPr>
        <p:spPr>
          <a:xfrm>
            <a:off x="6400800" y="6355080"/>
            <a:ext cx="685800" cy="45720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Isosceles Triangle 6"/>
          <p:cNvSpPr/>
          <p:nvPr/>
        </p:nvSpPr>
        <p:spPr>
          <a:xfrm>
            <a:off x="6995160" y="6199632"/>
            <a:ext cx="868680" cy="59436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4128089" y="143617"/>
            <a:ext cx="3622851" cy="403187"/>
          </a:xfrm>
          <a:prstGeom prst="rect">
            <a:avLst/>
          </a:prstGeom>
          <a:noFill/>
        </p:spPr>
        <p:txBody>
          <a:bodyPr wrap="none" lIns="18288" tIns="9144" rIns="18288" bIns="9144">
            <a:spAutoFit/>
          </a:bodyPr>
          <a:lstStyle/>
          <a:p>
            <a:pPr algn="ctr">
              <a:defRPr sz="2500" b="1">
                <a:solidFill>
                  <a:srgbClr val="FFFFFF"/>
                </a:solidFill>
                <a:latin typeface="Aptos"/>
              </a:defRPr>
            </a:pPr>
            <a:r>
              <a:rPr lang="en-US" dirty="0">
                <a:latin typeface="Poppins" panose="00000500000000000000" pitchFamily="2" charset="0"/>
                <a:cs typeface="Poppins" panose="00000500000000000000" pitchFamily="2" charset="0"/>
              </a:rPr>
              <a:t>NSSF BUSINESS MODEL</a:t>
            </a:r>
            <a:endParaRPr dirty="0">
              <a:latin typeface="Poppins" panose="00000500000000000000" pitchFamily="2" charset="0"/>
              <a:cs typeface="Poppins" panose="00000500000000000000" pitchFamily="2" charset="0"/>
            </a:endParaRPr>
          </a:p>
        </p:txBody>
      </p:sp>
      <p:sp>
        <p:nvSpPr>
          <p:cNvPr id="11" name="Rectangle 10"/>
          <p:cNvSpPr/>
          <p:nvPr/>
        </p:nvSpPr>
        <p:spPr>
          <a:xfrm>
            <a:off x="11173968" y="118872"/>
            <a:ext cx="13716"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7498079" y="2432303"/>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1</a:t>
            </a:r>
          </a:p>
        </p:txBody>
      </p:sp>
      <p:sp>
        <p:nvSpPr>
          <p:cNvPr id="49" name="Rectangle: Rounded Corners 19">
            <a:extLst>
              <a:ext uri="{FF2B5EF4-FFF2-40B4-BE49-F238E27FC236}">
                <a16:creationId xmlns:a16="http://schemas.microsoft.com/office/drawing/2014/main" id="{C6000B00-668A-E235-A896-5C4A83BC61E8}"/>
              </a:ext>
            </a:extLst>
          </p:cNvPr>
          <p:cNvSpPr/>
          <p:nvPr/>
        </p:nvSpPr>
        <p:spPr>
          <a:xfrm>
            <a:off x="5960771" y="2360374"/>
            <a:ext cx="1466602" cy="2386212"/>
          </a:xfrm>
          <a:prstGeom prst="roundRect">
            <a:avLst>
              <a:gd name="adj" fmla="val 10688"/>
            </a:avLst>
          </a:prstGeom>
          <a:noFill/>
          <a:ln w="63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50" name="TextBox 49">
            <a:extLst>
              <a:ext uri="{FF2B5EF4-FFF2-40B4-BE49-F238E27FC236}">
                <a16:creationId xmlns:a16="http://schemas.microsoft.com/office/drawing/2014/main" id="{8F08F6D6-765E-D5DA-779F-FB17CDDCB9D7}"/>
              </a:ext>
            </a:extLst>
          </p:cNvPr>
          <p:cNvSpPr txBox="1"/>
          <p:nvPr/>
        </p:nvSpPr>
        <p:spPr>
          <a:xfrm>
            <a:off x="2925029" y="2559062"/>
            <a:ext cx="125775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venir Black" panose="02000503020000020003" pitchFamily="2" charset="0"/>
                <a:ea typeface="+mn-ea"/>
                <a:cs typeface="+mn-cs"/>
              </a:rPr>
              <a:t>Members</a:t>
            </a:r>
          </a:p>
        </p:txBody>
      </p:sp>
      <p:sp>
        <p:nvSpPr>
          <p:cNvPr id="51" name="TextBox 50">
            <a:extLst>
              <a:ext uri="{FF2B5EF4-FFF2-40B4-BE49-F238E27FC236}">
                <a16:creationId xmlns:a16="http://schemas.microsoft.com/office/drawing/2014/main" id="{D9A884E5-7554-CFF5-B0E4-47B3ECD76F36}"/>
              </a:ext>
            </a:extLst>
          </p:cNvPr>
          <p:cNvSpPr txBox="1"/>
          <p:nvPr/>
        </p:nvSpPr>
        <p:spPr>
          <a:xfrm>
            <a:off x="5995333" y="3197587"/>
            <a:ext cx="121396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venir Black" panose="02000503020000020003" pitchFamily="2" charset="0"/>
              </a:rPr>
              <a:t>The Fund</a:t>
            </a:r>
          </a:p>
        </p:txBody>
      </p:sp>
      <p:grpSp>
        <p:nvGrpSpPr>
          <p:cNvPr id="52" name="Group 51">
            <a:extLst>
              <a:ext uri="{FF2B5EF4-FFF2-40B4-BE49-F238E27FC236}">
                <a16:creationId xmlns:a16="http://schemas.microsoft.com/office/drawing/2014/main" id="{F23F222F-E591-9927-7126-0798D890B37D}"/>
              </a:ext>
            </a:extLst>
          </p:cNvPr>
          <p:cNvGrpSpPr/>
          <p:nvPr/>
        </p:nvGrpSpPr>
        <p:grpSpPr>
          <a:xfrm>
            <a:off x="5978110" y="3685104"/>
            <a:ext cx="1420073" cy="912227"/>
            <a:chOff x="5352783" y="4576081"/>
            <a:chExt cx="1420073" cy="912227"/>
          </a:xfrm>
        </p:grpSpPr>
        <p:sp>
          <p:nvSpPr>
            <p:cNvPr id="53" name="Rectangle: Rounded Corners 39">
              <a:extLst>
                <a:ext uri="{FF2B5EF4-FFF2-40B4-BE49-F238E27FC236}">
                  <a16:creationId xmlns:a16="http://schemas.microsoft.com/office/drawing/2014/main" id="{48B57F63-2FDC-451C-CB00-D1B8DEE045C9}"/>
                </a:ext>
              </a:extLst>
            </p:cNvPr>
            <p:cNvSpPr/>
            <p:nvPr/>
          </p:nvSpPr>
          <p:spPr>
            <a:xfrm>
              <a:off x="5420154" y="4576081"/>
              <a:ext cx="1301727" cy="912227"/>
            </a:xfrm>
            <a:prstGeom prst="roundRect">
              <a:avLst>
                <a:gd name="adj" fmla="val 10194"/>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54" name="TextBox 53">
              <a:extLst>
                <a:ext uri="{FF2B5EF4-FFF2-40B4-BE49-F238E27FC236}">
                  <a16:creationId xmlns:a16="http://schemas.microsoft.com/office/drawing/2014/main" id="{C16194D0-3935-8C8B-4C36-464E4985F7D7}"/>
                </a:ext>
              </a:extLst>
            </p:cNvPr>
            <p:cNvSpPr txBox="1"/>
            <p:nvPr/>
          </p:nvSpPr>
          <p:spPr>
            <a:xfrm>
              <a:off x="5352783" y="4776076"/>
              <a:ext cx="1420073" cy="5770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Overheads expense ratio (</a:t>
              </a:r>
              <a:r>
                <a:rPr lang="en-US" sz="1050" dirty="0">
                  <a:solidFill>
                    <a:prstClr val="white"/>
                  </a:solidFill>
                  <a:latin typeface="Poppins" panose="00000500000000000000" pitchFamily="2" charset="0"/>
                  <a:cs typeface="Poppins" panose="00000500000000000000" pitchFamily="2" charset="0"/>
                </a:rPr>
                <a:t>0.89</a:t>
              </a:r>
              <a:r>
                <a:rPr kumimoji="0" lang="en-US" sz="1050" b="0"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rPr>
                <a:t>%)</a:t>
              </a:r>
              <a:endParaRPr kumimoji="0" lang="en-US" sz="1050" b="1" i="0" u="none" strike="noStrike" kern="1200" cap="none" spc="0" normalizeH="0" baseline="0" noProof="0" dirty="0">
                <a:ln>
                  <a:noFill/>
                </a:ln>
                <a:solidFill>
                  <a:prstClr val="white"/>
                </a:solidFill>
                <a:effectLst/>
                <a:uLnTx/>
                <a:uFillTx/>
                <a:latin typeface="Poppins" panose="00000500000000000000" pitchFamily="2" charset="0"/>
                <a:cs typeface="Poppins" panose="00000500000000000000" pitchFamily="2" charset="0"/>
              </a:endParaRPr>
            </a:p>
          </p:txBody>
        </p:sp>
      </p:grpSp>
      <p:grpSp>
        <p:nvGrpSpPr>
          <p:cNvPr id="55" name="Group 54">
            <a:extLst>
              <a:ext uri="{FF2B5EF4-FFF2-40B4-BE49-F238E27FC236}">
                <a16:creationId xmlns:a16="http://schemas.microsoft.com/office/drawing/2014/main" id="{4664D1FE-525B-962B-5C33-34DEE3D443C6}"/>
              </a:ext>
            </a:extLst>
          </p:cNvPr>
          <p:cNvGrpSpPr/>
          <p:nvPr/>
        </p:nvGrpSpPr>
        <p:grpSpPr>
          <a:xfrm>
            <a:off x="8795328" y="2587198"/>
            <a:ext cx="1785450" cy="418320"/>
            <a:chOff x="8253514" y="3170803"/>
            <a:chExt cx="1593185" cy="486420"/>
          </a:xfrm>
        </p:grpSpPr>
        <p:sp>
          <p:nvSpPr>
            <p:cNvPr id="56" name="Rectangle: Rounded Corners 48">
              <a:extLst>
                <a:ext uri="{FF2B5EF4-FFF2-40B4-BE49-F238E27FC236}">
                  <a16:creationId xmlns:a16="http://schemas.microsoft.com/office/drawing/2014/main" id="{42A8AA31-5397-8717-27FF-B2A7EDA0E304}"/>
                </a:ext>
              </a:extLst>
            </p:cNvPr>
            <p:cNvSpPr/>
            <p:nvPr/>
          </p:nvSpPr>
          <p:spPr>
            <a:xfrm>
              <a:off x="8253515" y="3180585"/>
              <a:ext cx="487666" cy="464928"/>
            </a:xfrm>
            <a:prstGeom prst="roundRect">
              <a:avLst>
                <a:gd name="adj" fmla="val 36459"/>
              </a:avLst>
            </a:prstGeom>
            <a:solidFill>
              <a:srgbClr val="00B0F0"/>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57" name="Rectangle: Rounded Corners 20">
              <a:extLst>
                <a:ext uri="{FF2B5EF4-FFF2-40B4-BE49-F238E27FC236}">
                  <a16:creationId xmlns:a16="http://schemas.microsoft.com/office/drawing/2014/main" id="{78B41EAF-3867-B75A-46D6-438D54F233EC}"/>
                </a:ext>
              </a:extLst>
            </p:cNvPr>
            <p:cNvSpPr/>
            <p:nvPr/>
          </p:nvSpPr>
          <p:spPr>
            <a:xfrm>
              <a:off x="8253516" y="3170803"/>
              <a:ext cx="1593183" cy="486420"/>
            </a:xfrm>
            <a:prstGeom prst="roundRect">
              <a:avLst>
                <a:gd name="adj" fmla="val 29750"/>
              </a:avLst>
            </a:prstGeom>
            <a:noFill/>
            <a:ln w="63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58" name="TextBox 57">
              <a:extLst>
                <a:ext uri="{FF2B5EF4-FFF2-40B4-BE49-F238E27FC236}">
                  <a16:creationId xmlns:a16="http://schemas.microsoft.com/office/drawing/2014/main" id="{B4AF43AE-DD37-F626-66AA-51D46BB97C17}"/>
                </a:ext>
              </a:extLst>
            </p:cNvPr>
            <p:cNvSpPr txBox="1"/>
            <p:nvPr/>
          </p:nvSpPr>
          <p:spPr>
            <a:xfrm>
              <a:off x="8253514" y="3240233"/>
              <a:ext cx="522056" cy="3399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1" dirty="0">
                  <a:solidFill>
                    <a:prstClr val="white"/>
                  </a:solidFill>
                  <a:latin typeface="Avenir Black" panose="02000503020000020003" pitchFamily="2" charset="0"/>
                </a:rPr>
                <a:t>6.3</a:t>
              </a:r>
              <a:r>
                <a:rPr kumimoji="0" lang="en-US" sz="13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t>
              </a:r>
            </a:p>
          </p:txBody>
        </p:sp>
        <p:sp>
          <p:nvSpPr>
            <p:cNvPr id="59" name="TextBox 58">
              <a:extLst>
                <a:ext uri="{FF2B5EF4-FFF2-40B4-BE49-F238E27FC236}">
                  <a16:creationId xmlns:a16="http://schemas.microsoft.com/office/drawing/2014/main" id="{A519ED95-B724-56FD-D4E9-AD20C9DE8398}"/>
                </a:ext>
              </a:extLst>
            </p:cNvPr>
            <p:cNvSpPr txBox="1"/>
            <p:nvPr/>
          </p:nvSpPr>
          <p:spPr>
            <a:xfrm>
              <a:off x="8671231" y="3267427"/>
              <a:ext cx="972094" cy="2952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Real Estate</a:t>
              </a:r>
            </a:p>
          </p:txBody>
        </p:sp>
      </p:grpSp>
      <p:grpSp>
        <p:nvGrpSpPr>
          <p:cNvPr id="60" name="Group 59">
            <a:extLst>
              <a:ext uri="{FF2B5EF4-FFF2-40B4-BE49-F238E27FC236}">
                <a16:creationId xmlns:a16="http://schemas.microsoft.com/office/drawing/2014/main" id="{75679C0A-1EB6-7F86-812F-1F371963F009}"/>
              </a:ext>
            </a:extLst>
          </p:cNvPr>
          <p:cNvGrpSpPr/>
          <p:nvPr/>
        </p:nvGrpSpPr>
        <p:grpSpPr>
          <a:xfrm>
            <a:off x="8819604" y="3402396"/>
            <a:ext cx="1814121" cy="493818"/>
            <a:chOff x="8253515" y="4080239"/>
            <a:chExt cx="1618767" cy="493818"/>
          </a:xfrm>
        </p:grpSpPr>
        <p:sp>
          <p:nvSpPr>
            <p:cNvPr id="61" name="Rectangle: Rounded Corners 49">
              <a:extLst>
                <a:ext uri="{FF2B5EF4-FFF2-40B4-BE49-F238E27FC236}">
                  <a16:creationId xmlns:a16="http://schemas.microsoft.com/office/drawing/2014/main" id="{9A3320CE-7075-E28D-8954-802B3BC89A19}"/>
                </a:ext>
              </a:extLst>
            </p:cNvPr>
            <p:cNvSpPr/>
            <p:nvPr/>
          </p:nvSpPr>
          <p:spPr>
            <a:xfrm>
              <a:off x="8253515" y="4096237"/>
              <a:ext cx="683886" cy="477820"/>
            </a:xfrm>
            <a:prstGeom prst="roundRect">
              <a:avLst>
                <a:gd name="adj" fmla="val 29750"/>
              </a:avLst>
            </a:prstGeom>
            <a:solidFill>
              <a:srgbClr val="00B0F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62" name="Rectangle: Rounded Corners 46">
              <a:extLst>
                <a:ext uri="{FF2B5EF4-FFF2-40B4-BE49-F238E27FC236}">
                  <a16:creationId xmlns:a16="http://schemas.microsoft.com/office/drawing/2014/main" id="{4E09E5B3-C33A-63AE-DB17-C10999E4DD0F}"/>
                </a:ext>
              </a:extLst>
            </p:cNvPr>
            <p:cNvSpPr/>
            <p:nvPr/>
          </p:nvSpPr>
          <p:spPr>
            <a:xfrm>
              <a:off x="8253515" y="4080239"/>
              <a:ext cx="1593183" cy="486420"/>
            </a:xfrm>
            <a:prstGeom prst="roundRect">
              <a:avLst>
                <a:gd name="adj" fmla="val 29750"/>
              </a:avLst>
            </a:prstGeom>
            <a:noFill/>
            <a:ln w="63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63" name="TextBox 62">
              <a:extLst>
                <a:ext uri="{FF2B5EF4-FFF2-40B4-BE49-F238E27FC236}">
                  <a16:creationId xmlns:a16="http://schemas.microsoft.com/office/drawing/2014/main" id="{23A04D17-A948-CFFF-392B-9C962B970E25}"/>
                </a:ext>
              </a:extLst>
            </p:cNvPr>
            <p:cNvSpPr txBox="1"/>
            <p:nvPr/>
          </p:nvSpPr>
          <p:spPr>
            <a:xfrm>
              <a:off x="8253515" y="4190094"/>
              <a:ext cx="68388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13.3%</a:t>
              </a:r>
            </a:p>
          </p:txBody>
        </p:sp>
        <p:sp>
          <p:nvSpPr>
            <p:cNvPr id="64" name="TextBox 63">
              <a:extLst>
                <a:ext uri="{FF2B5EF4-FFF2-40B4-BE49-F238E27FC236}">
                  <a16:creationId xmlns:a16="http://schemas.microsoft.com/office/drawing/2014/main" id="{66E5DDA1-6099-1594-48D1-D2DBD260B953}"/>
                </a:ext>
              </a:extLst>
            </p:cNvPr>
            <p:cNvSpPr txBox="1"/>
            <p:nvPr/>
          </p:nvSpPr>
          <p:spPr>
            <a:xfrm>
              <a:off x="8900188" y="4217024"/>
              <a:ext cx="972094"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Equities</a:t>
              </a:r>
            </a:p>
          </p:txBody>
        </p:sp>
      </p:grpSp>
      <p:grpSp>
        <p:nvGrpSpPr>
          <p:cNvPr id="65" name="Group 64">
            <a:extLst>
              <a:ext uri="{FF2B5EF4-FFF2-40B4-BE49-F238E27FC236}">
                <a16:creationId xmlns:a16="http://schemas.microsoft.com/office/drawing/2014/main" id="{E63DCA70-8BF4-BB36-D6FB-321B52BABB47}"/>
              </a:ext>
            </a:extLst>
          </p:cNvPr>
          <p:cNvGrpSpPr/>
          <p:nvPr/>
        </p:nvGrpSpPr>
        <p:grpSpPr>
          <a:xfrm>
            <a:off x="8847147" y="4220777"/>
            <a:ext cx="1814122" cy="487653"/>
            <a:chOff x="8253514" y="4989006"/>
            <a:chExt cx="1814122" cy="487653"/>
          </a:xfrm>
        </p:grpSpPr>
        <p:sp>
          <p:nvSpPr>
            <p:cNvPr id="66" name="Rectangle: Rounded Corners 50">
              <a:extLst>
                <a:ext uri="{FF2B5EF4-FFF2-40B4-BE49-F238E27FC236}">
                  <a16:creationId xmlns:a16="http://schemas.microsoft.com/office/drawing/2014/main" id="{2CDD44DA-4EF3-3A71-A6B4-4C791C572239}"/>
                </a:ext>
              </a:extLst>
            </p:cNvPr>
            <p:cNvSpPr/>
            <p:nvPr/>
          </p:nvSpPr>
          <p:spPr>
            <a:xfrm>
              <a:off x="8255795" y="4989006"/>
              <a:ext cx="1497806" cy="486420"/>
            </a:xfrm>
            <a:prstGeom prst="roundRect">
              <a:avLst>
                <a:gd name="adj" fmla="val 29750"/>
              </a:avLst>
            </a:prstGeom>
            <a:solidFill>
              <a:srgbClr val="00B0F0"/>
            </a:soli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67" name="Rectangle: Rounded Corners 47">
              <a:extLst>
                <a:ext uri="{FF2B5EF4-FFF2-40B4-BE49-F238E27FC236}">
                  <a16:creationId xmlns:a16="http://schemas.microsoft.com/office/drawing/2014/main" id="{1B0B256C-AAC5-FF72-3499-C493C9629BE0}"/>
                </a:ext>
              </a:extLst>
            </p:cNvPr>
            <p:cNvSpPr/>
            <p:nvPr/>
          </p:nvSpPr>
          <p:spPr>
            <a:xfrm>
              <a:off x="8253515" y="4990239"/>
              <a:ext cx="1814121" cy="486420"/>
            </a:xfrm>
            <a:prstGeom prst="roundRect">
              <a:avLst>
                <a:gd name="adj" fmla="val 29750"/>
              </a:avLst>
            </a:prstGeom>
            <a:noFill/>
            <a:ln w="63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68" name="TextBox 67">
              <a:extLst>
                <a:ext uri="{FF2B5EF4-FFF2-40B4-BE49-F238E27FC236}">
                  <a16:creationId xmlns:a16="http://schemas.microsoft.com/office/drawing/2014/main" id="{59BD3768-93F7-719A-77D9-CC1F573FC421}"/>
                </a:ext>
              </a:extLst>
            </p:cNvPr>
            <p:cNvSpPr txBox="1"/>
            <p:nvPr/>
          </p:nvSpPr>
          <p:spPr>
            <a:xfrm>
              <a:off x="8253514" y="5085120"/>
              <a:ext cx="64384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prstClr val="white"/>
                  </a:solidFill>
                  <a:latin typeface="Avenir Black" panose="02000503020000020003" pitchFamily="2" charset="0"/>
                </a:rPr>
                <a:t>80.4</a:t>
              </a:r>
              <a:r>
                <a:rPr kumimoji="0" lang="en-US" sz="1400" b="1" i="0" u="none" strike="noStrike" kern="1200" cap="none" spc="0" normalizeH="0" baseline="0" noProof="0" dirty="0">
                  <a:ln>
                    <a:noFill/>
                  </a:ln>
                  <a:solidFill>
                    <a:prstClr val="white"/>
                  </a:solidFill>
                  <a:effectLst/>
                  <a:uLnTx/>
                  <a:uFillTx/>
                  <a:latin typeface="Avenir Black" panose="02000503020000020003" pitchFamily="2" charset="0"/>
                  <a:ea typeface="+mn-ea"/>
                  <a:cs typeface="+mn-cs"/>
                </a:rPr>
                <a:t>%</a:t>
              </a:r>
            </a:p>
          </p:txBody>
        </p:sp>
        <p:sp>
          <p:nvSpPr>
            <p:cNvPr id="69" name="TextBox 68">
              <a:extLst>
                <a:ext uri="{FF2B5EF4-FFF2-40B4-BE49-F238E27FC236}">
                  <a16:creationId xmlns:a16="http://schemas.microsoft.com/office/drawing/2014/main" id="{9D70AEF0-959A-E4B6-65E8-A202D4C7A6F9}"/>
                </a:ext>
              </a:extLst>
            </p:cNvPr>
            <p:cNvSpPr txBox="1"/>
            <p:nvPr/>
          </p:nvSpPr>
          <p:spPr>
            <a:xfrm>
              <a:off x="8817605" y="5087217"/>
              <a:ext cx="1137259"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effectLst/>
                  <a:uLnTx/>
                  <a:uFillTx/>
                  <a:latin typeface="Poppins" panose="00000500000000000000" pitchFamily="2" charset="0"/>
                  <a:cs typeface="Poppins" panose="00000500000000000000" pitchFamily="2" charset="0"/>
                </a:rPr>
                <a:t>Fixed Income</a:t>
              </a:r>
            </a:p>
          </p:txBody>
        </p:sp>
      </p:grpSp>
      <p:grpSp>
        <p:nvGrpSpPr>
          <p:cNvPr id="70" name="Group 69">
            <a:extLst>
              <a:ext uri="{FF2B5EF4-FFF2-40B4-BE49-F238E27FC236}">
                <a16:creationId xmlns:a16="http://schemas.microsoft.com/office/drawing/2014/main" id="{A7D97F13-BB84-79B1-78E3-A6D5EEC44060}"/>
              </a:ext>
            </a:extLst>
          </p:cNvPr>
          <p:cNvGrpSpPr/>
          <p:nvPr/>
        </p:nvGrpSpPr>
        <p:grpSpPr>
          <a:xfrm>
            <a:off x="2702233" y="1507257"/>
            <a:ext cx="4169545" cy="782469"/>
            <a:chOff x="2148216" y="2314199"/>
            <a:chExt cx="4169545" cy="792531"/>
          </a:xfrm>
        </p:grpSpPr>
        <p:sp>
          <p:nvSpPr>
            <p:cNvPr id="71" name="Arrow: U-Turn 29">
              <a:extLst>
                <a:ext uri="{FF2B5EF4-FFF2-40B4-BE49-F238E27FC236}">
                  <a16:creationId xmlns:a16="http://schemas.microsoft.com/office/drawing/2014/main" id="{9EDA52EA-649A-EFCB-6242-526420CD925D}"/>
                </a:ext>
              </a:extLst>
            </p:cNvPr>
            <p:cNvSpPr/>
            <p:nvPr/>
          </p:nvSpPr>
          <p:spPr>
            <a:xfrm>
              <a:off x="2809444" y="2791528"/>
              <a:ext cx="3013925" cy="315202"/>
            </a:xfrm>
            <a:prstGeom prst="uturnArrow">
              <a:avLst>
                <a:gd name="adj1" fmla="val 31651"/>
                <a:gd name="adj2" fmla="val 25000"/>
                <a:gd name="adj3" fmla="val 34340"/>
                <a:gd name="adj4" fmla="val 55214"/>
                <a:gd name="adj5" fmla="val 10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p:txBody>
        </p:sp>
        <p:sp>
          <p:nvSpPr>
            <p:cNvPr id="72" name="TextBox 71">
              <a:extLst>
                <a:ext uri="{FF2B5EF4-FFF2-40B4-BE49-F238E27FC236}">
                  <a16:creationId xmlns:a16="http://schemas.microsoft.com/office/drawing/2014/main" id="{A7FD2F8C-EE44-4B55-C196-38F900BD0183}"/>
                </a:ext>
              </a:extLst>
            </p:cNvPr>
            <p:cNvSpPr txBox="1"/>
            <p:nvPr/>
          </p:nvSpPr>
          <p:spPr>
            <a:xfrm>
              <a:off x="2148216" y="2314199"/>
              <a:ext cx="4169545" cy="4208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Contributions: 5% Member; 10% Employer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1" dirty="0">
                  <a:solidFill>
                    <a:schemeClr val="accent1"/>
                  </a:solidFill>
                  <a:latin typeface="Poppins" panose="00000500000000000000" pitchFamily="2" charset="0"/>
                  <a:cs typeface="Poppins" panose="00000500000000000000" pitchFamily="2" charset="0"/>
                </a:rPr>
                <a:t>2</a:t>
              </a:r>
              <a:r>
                <a:rPr kumimoji="0" lang="en-US" sz="1050" b="1" i="0" u="none" strike="noStrike" kern="1200" cap="none" spc="0" normalizeH="0" baseline="0" noProof="0" dirty="0">
                  <a:ln>
                    <a:noFill/>
                  </a:ln>
                  <a:solidFill>
                    <a:schemeClr val="accent1"/>
                  </a:solidFill>
                  <a:effectLst/>
                  <a:uLnTx/>
                  <a:uFillTx/>
                  <a:latin typeface="Poppins" panose="00000500000000000000" pitchFamily="2" charset="0"/>
                  <a:cs typeface="Poppins" panose="00000500000000000000" pitchFamily="2" charset="0"/>
                </a:rPr>
                <a:t>.13 Tn collected in FY 2024/25</a:t>
              </a:r>
              <a:r>
                <a:rPr kumimoji="0" lang="en-US" sz="1200" b="1" i="0" u="none" strike="noStrike" kern="1200" cap="none" spc="0" normalizeH="0" baseline="30000" noProof="0" dirty="0">
                  <a:ln>
                    <a:noFill/>
                  </a:ln>
                  <a:solidFill>
                    <a:schemeClr val="accent1"/>
                  </a:solidFill>
                  <a:effectLst/>
                  <a:uLnTx/>
                  <a:uFillTx/>
                  <a:latin typeface="Poppins" panose="00000500000000000000" pitchFamily="2" charset="0"/>
                  <a:cs typeface="Poppins" panose="00000500000000000000" pitchFamily="2" charset="0"/>
                </a:rPr>
                <a:t>*</a:t>
              </a:r>
              <a:endParaRPr kumimoji="0" lang="en-US" sz="1050" b="1" i="0" u="none" strike="noStrike" kern="1200" cap="none" spc="0" normalizeH="0" baseline="30000" noProof="0" dirty="0">
                <a:ln>
                  <a:noFill/>
                </a:ln>
                <a:solidFill>
                  <a:schemeClr val="accent1"/>
                </a:solidFill>
                <a:effectLst/>
                <a:uLnTx/>
                <a:uFillTx/>
                <a:latin typeface="Poppins" panose="00000500000000000000" pitchFamily="2" charset="0"/>
                <a:cs typeface="Poppins" panose="00000500000000000000" pitchFamily="2" charset="0"/>
              </a:endParaRPr>
            </a:p>
          </p:txBody>
        </p:sp>
      </p:grpSp>
      <p:grpSp>
        <p:nvGrpSpPr>
          <p:cNvPr id="73" name="Group 72">
            <a:extLst>
              <a:ext uri="{FF2B5EF4-FFF2-40B4-BE49-F238E27FC236}">
                <a16:creationId xmlns:a16="http://schemas.microsoft.com/office/drawing/2014/main" id="{AD2FF4D4-82FA-974C-FA47-81213C642F69}"/>
              </a:ext>
            </a:extLst>
          </p:cNvPr>
          <p:cNvGrpSpPr/>
          <p:nvPr/>
        </p:nvGrpSpPr>
        <p:grpSpPr>
          <a:xfrm>
            <a:off x="6740283" y="1553948"/>
            <a:ext cx="3013925" cy="696692"/>
            <a:chOff x="6186266" y="2388480"/>
            <a:chExt cx="3013925" cy="696692"/>
          </a:xfrm>
        </p:grpSpPr>
        <p:sp>
          <p:nvSpPr>
            <p:cNvPr id="74" name="Arrow: U-Turn 30">
              <a:extLst>
                <a:ext uri="{FF2B5EF4-FFF2-40B4-BE49-F238E27FC236}">
                  <a16:creationId xmlns:a16="http://schemas.microsoft.com/office/drawing/2014/main" id="{E7E0D352-8577-40B5-4573-AD171D5E55AA}"/>
                </a:ext>
              </a:extLst>
            </p:cNvPr>
            <p:cNvSpPr/>
            <p:nvPr/>
          </p:nvSpPr>
          <p:spPr>
            <a:xfrm>
              <a:off x="6186266" y="2769970"/>
              <a:ext cx="3013925" cy="315202"/>
            </a:xfrm>
            <a:prstGeom prst="uturnArrow">
              <a:avLst>
                <a:gd name="adj1" fmla="val 31651"/>
                <a:gd name="adj2" fmla="val 25000"/>
                <a:gd name="adj3" fmla="val 34340"/>
                <a:gd name="adj4" fmla="val 55214"/>
                <a:gd name="adj5" fmla="val 10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p:txBody>
        </p:sp>
        <p:sp>
          <p:nvSpPr>
            <p:cNvPr id="75" name="TextBox 74">
              <a:extLst>
                <a:ext uri="{FF2B5EF4-FFF2-40B4-BE49-F238E27FC236}">
                  <a16:creationId xmlns:a16="http://schemas.microsoft.com/office/drawing/2014/main" id="{252C76CC-7FB4-D15C-40FE-AAB83EF8AD95}"/>
                </a:ext>
              </a:extLst>
            </p:cNvPr>
            <p:cNvSpPr txBox="1"/>
            <p:nvPr/>
          </p:nvSpPr>
          <p:spPr>
            <a:xfrm>
              <a:off x="6317761" y="2388480"/>
              <a:ext cx="2771511"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Investments</a:t>
              </a:r>
            </a:p>
          </p:txBody>
        </p:sp>
      </p:grpSp>
      <p:grpSp>
        <p:nvGrpSpPr>
          <p:cNvPr id="76" name="Group 75">
            <a:extLst>
              <a:ext uri="{FF2B5EF4-FFF2-40B4-BE49-F238E27FC236}">
                <a16:creationId xmlns:a16="http://schemas.microsoft.com/office/drawing/2014/main" id="{FDC853DF-5444-D5FF-AFED-7B8FA5EA02FF}"/>
              </a:ext>
            </a:extLst>
          </p:cNvPr>
          <p:cNvGrpSpPr/>
          <p:nvPr/>
        </p:nvGrpSpPr>
        <p:grpSpPr>
          <a:xfrm>
            <a:off x="6965942" y="4966846"/>
            <a:ext cx="3013925" cy="836340"/>
            <a:chOff x="6186266" y="5657555"/>
            <a:chExt cx="3013925" cy="836340"/>
          </a:xfrm>
        </p:grpSpPr>
        <p:sp>
          <p:nvSpPr>
            <p:cNvPr id="77" name="Arrow: U-Turn 31">
              <a:extLst>
                <a:ext uri="{FF2B5EF4-FFF2-40B4-BE49-F238E27FC236}">
                  <a16:creationId xmlns:a16="http://schemas.microsoft.com/office/drawing/2014/main" id="{C7BF7A43-E8D7-59B8-442D-67DCEB541097}"/>
                </a:ext>
              </a:extLst>
            </p:cNvPr>
            <p:cNvSpPr/>
            <p:nvPr/>
          </p:nvSpPr>
          <p:spPr>
            <a:xfrm rot="10800000">
              <a:off x="6186266" y="5657555"/>
              <a:ext cx="3013925" cy="315202"/>
            </a:xfrm>
            <a:prstGeom prst="uturnArrow">
              <a:avLst>
                <a:gd name="adj1" fmla="val 31651"/>
                <a:gd name="adj2" fmla="val 25000"/>
                <a:gd name="adj3" fmla="val 34340"/>
                <a:gd name="adj4" fmla="val 55214"/>
                <a:gd name="adj5" fmla="val 10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78" name="TextBox 77">
              <a:extLst>
                <a:ext uri="{FF2B5EF4-FFF2-40B4-BE49-F238E27FC236}">
                  <a16:creationId xmlns:a16="http://schemas.microsoft.com/office/drawing/2014/main" id="{ED45E796-1D90-1CCD-5E05-7997F615D7C1}"/>
                </a:ext>
              </a:extLst>
            </p:cNvPr>
            <p:cNvSpPr txBox="1"/>
            <p:nvPr/>
          </p:nvSpPr>
          <p:spPr>
            <a:xfrm>
              <a:off x="6428680" y="5970675"/>
              <a:ext cx="277151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Revenue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30000" noProof="0" dirty="0">
                <a:ln>
                  <a:noFill/>
                </a:ln>
                <a:solidFill>
                  <a:srgbClr val="00B0F0"/>
                </a:solidFill>
                <a:effectLst/>
                <a:uLnTx/>
                <a:uFillTx/>
                <a:latin typeface="Poppins" panose="00000500000000000000" pitchFamily="2" charset="0"/>
                <a:cs typeface="Poppins" panose="00000500000000000000" pitchFamily="2" charset="0"/>
              </a:endParaRPr>
            </a:p>
          </p:txBody>
        </p:sp>
      </p:grpSp>
      <p:grpSp>
        <p:nvGrpSpPr>
          <p:cNvPr id="79" name="Group 78">
            <a:extLst>
              <a:ext uri="{FF2B5EF4-FFF2-40B4-BE49-F238E27FC236}">
                <a16:creationId xmlns:a16="http://schemas.microsoft.com/office/drawing/2014/main" id="{6EFBDB5B-19D2-FA12-381E-9C4FBCF0AD1B}"/>
              </a:ext>
            </a:extLst>
          </p:cNvPr>
          <p:cNvGrpSpPr/>
          <p:nvPr/>
        </p:nvGrpSpPr>
        <p:grpSpPr>
          <a:xfrm>
            <a:off x="3490469" y="4958974"/>
            <a:ext cx="3100958" cy="1106645"/>
            <a:chOff x="2722411" y="5657555"/>
            <a:chExt cx="3100958" cy="1106645"/>
          </a:xfrm>
        </p:grpSpPr>
        <p:sp>
          <p:nvSpPr>
            <p:cNvPr id="80" name="Arrow: U-Turn 32">
              <a:extLst>
                <a:ext uri="{FF2B5EF4-FFF2-40B4-BE49-F238E27FC236}">
                  <a16:creationId xmlns:a16="http://schemas.microsoft.com/office/drawing/2014/main" id="{DA841928-2B8C-8102-C5EE-331CCD1E6040}"/>
                </a:ext>
              </a:extLst>
            </p:cNvPr>
            <p:cNvSpPr/>
            <p:nvPr/>
          </p:nvSpPr>
          <p:spPr>
            <a:xfrm rot="10800000">
              <a:off x="2809444" y="5657555"/>
              <a:ext cx="3013925" cy="315202"/>
            </a:xfrm>
            <a:prstGeom prst="uturnArrow">
              <a:avLst>
                <a:gd name="adj1" fmla="val 31651"/>
                <a:gd name="adj2" fmla="val 25000"/>
                <a:gd name="adj3" fmla="val 34340"/>
                <a:gd name="adj4" fmla="val 55214"/>
                <a:gd name="adj5" fmla="val 10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p:txBody>
        </p:sp>
        <p:sp>
          <p:nvSpPr>
            <p:cNvPr id="81" name="TextBox 80">
              <a:extLst>
                <a:ext uri="{FF2B5EF4-FFF2-40B4-BE49-F238E27FC236}">
                  <a16:creationId xmlns:a16="http://schemas.microsoft.com/office/drawing/2014/main" id="{E7A0BB52-A24A-201E-4362-B57B20909874}"/>
                </a:ext>
              </a:extLst>
            </p:cNvPr>
            <p:cNvSpPr txBox="1"/>
            <p:nvPr/>
          </p:nvSpPr>
          <p:spPr>
            <a:xfrm>
              <a:off x="2722411" y="6025536"/>
              <a:ext cx="3100958"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Interest and Benefits paid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chemeClr val="accent1"/>
                  </a:solidFill>
                  <a:effectLst/>
                  <a:uLnTx/>
                  <a:uFillTx/>
                  <a:latin typeface="Poppins" panose="00000500000000000000" pitchFamily="2" charset="0"/>
                  <a:cs typeface="Poppins" panose="00000500000000000000" pitchFamily="2" charset="0"/>
                </a:rPr>
                <a:t>13.5% - Interest to members in FY 202</a:t>
              </a:r>
              <a:r>
                <a:rPr lang="en-US" sz="1050" b="1" dirty="0">
                  <a:solidFill>
                    <a:schemeClr val="accent1"/>
                  </a:solidFill>
                  <a:latin typeface="Poppins" panose="00000500000000000000" pitchFamily="2" charset="0"/>
                  <a:cs typeface="Poppins" panose="00000500000000000000" pitchFamily="2" charset="0"/>
                </a:rPr>
                <a:t>4</a:t>
              </a:r>
              <a:r>
                <a:rPr kumimoji="0" lang="en-US" sz="1050" b="1" i="0" u="none" strike="noStrike" kern="1200" cap="none" spc="0" normalizeH="0" baseline="0" noProof="0" dirty="0">
                  <a:ln>
                    <a:noFill/>
                  </a:ln>
                  <a:solidFill>
                    <a:schemeClr val="accent1"/>
                  </a:solidFill>
                  <a:effectLst/>
                  <a:uLnTx/>
                  <a:uFillTx/>
                  <a:latin typeface="Poppins" panose="00000500000000000000" pitchFamily="2" charset="0"/>
                  <a:cs typeface="Poppins" panose="00000500000000000000" pitchFamily="2" charset="0"/>
                </a:rPr>
                <a:t>/2</a:t>
              </a:r>
              <a:r>
                <a:rPr lang="en-US" sz="1050" b="1" dirty="0">
                  <a:solidFill>
                    <a:schemeClr val="accent1"/>
                  </a:solidFill>
                  <a:latin typeface="Poppins" panose="00000500000000000000" pitchFamily="2" charset="0"/>
                  <a:cs typeface="Poppins" panose="00000500000000000000" pitchFamily="2" charset="0"/>
                </a:rPr>
                <a:t>5</a:t>
              </a:r>
              <a:endParaRPr kumimoji="0" lang="en-US" sz="1050" b="1" i="0" u="none" strike="noStrike" kern="1200" cap="none" spc="0" normalizeH="0" baseline="0" noProof="0" dirty="0">
                <a:ln>
                  <a:noFill/>
                </a:ln>
                <a:solidFill>
                  <a:schemeClr val="accent1"/>
                </a:solidFill>
                <a:effectLst/>
                <a:uLnTx/>
                <a:uFillTx/>
                <a:latin typeface="Poppins" panose="00000500000000000000" pitchFamily="2" charset="0"/>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chemeClr val="accent1"/>
                  </a:solidFill>
                  <a:effectLst/>
                  <a:uLnTx/>
                  <a:uFillTx/>
                  <a:latin typeface="Poppins" panose="00000500000000000000" pitchFamily="2" charset="0"/>
                  <a:cs typeface="Poppins" panose="00000500000000000000" pitchFamily="2" charset="0"/>
                </a:rPr>
                <a:t>1.32 Tn – Benefits paid to members in FY 2024/25</a:t>
              </a:r>
              <a:endParaRPr kumimoji="0" lang="en-US" sz="1050" b="1" i="0" u="none" strike="noStrike" kern="1200" cap="none" spc="0" normalizeH="0" baseline="30000" noProof="0" dirty="0">
                <a:ln>
                  <a:noFill/>
                </a:ln>
                <a:solidFill>
                  <a:schemeClr val="accent1"/>
                </a:solidFill>
                <a:effectLst/>
                <a:uLnTx/>
                <a:uFillTx/>
                <a:latin typeface="Poppins" panose="00000500000000000000" pitchFamily="2" charset="0"/>
                <a:cs typeface="Poppins" panose="00000500000000000000" pitchFamily="2" charset="0"/>
              </a:endParaRPr>
            </a:p>
          </p:txBody>
        </p:sp>
      </p:grpSp>
      <p:pic>
        <p:nvPicPr>
          <p:cNvPr id="82" name="Graphic 81" descr="Man and woman with solid fill">
            <a:extLst>
              <a:ext uri="{FF2B5EF4-FFF2-40B4-BE49-F238E27FC236}">
                <a16:creationId xmlns:a16="http://schemas.microsoft.com/office/drawing/2014/main" id="{3FA2D436-77DC-FAF9-DB47-4DC7D6EDD9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49491" y="2911858"/>
            <a:ext cx="704007" cy="704007"/>
          </a:xfrm>
          <a:prstGeom prst="rect">
            <a:avLst/>
          </a:prstGeom>
        </p:spPr>
      </p:pic>
      <p:pic>
        <p:nvPicPr>
          <p:cNvPr id="83" name="Graphic 82" descr="Coins with solid fill">
            <a:extLst>
              <a:ext uri="{FF2B5EF4-FFF2-40B4-BE49-F238E27FC236}">
                <a16:creationId xmlns:a16="http://schemas.microsoft.com/office/drawing/2014/main" id="{12CD37CB-647C-26CB-32D1-33D118E5019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75067" y="2396618"/>
            <a:ext cx="785596" cy="785596"/>
          </a:xfrm>
          <a:prstGeom prst="rect">
            <a:avLst/>
          </a:prstGeom>
        </p:spPr>
      </p:pic>
      <p:sp>
        <p:nvSpPr>
          <p:cNvPr id="84" name="TextBox 83">
            <a:extLst>
              <a:ext uri="{FF2B5EF4-FFF2-40B4-BE49-F238E27FC236}">
                <a16:creationId xmlns:a16="http://schemas.microsoft.com/office/drawing/2014/main" id="{7F4A000D-D90F-339B-B70C-A212BF738DDB}"/>
              </a:ext>
            </a:extLst>
          </p:cNvPr>
          <p:cNvSpPr txBox="1"/>
          <p:nvPr/>
        </p:nvSpPr>
        <p:spPr>
          <a:xfrm>
            <a:off x="2988071" y="3591046"/>
            <a:ext cx="1257751"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accent1"/>
                </a:solidFill>
                <a:effectLst/>
                <a:uLnTx/>
                <a:uFillTx/>
                <a:latin typeface="Avenir Next" panose="020B0503020202020204" pitchFamily="34" charset="0"/>
              </a:rPr>
              <a:t>Benefits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accent1"/>
                </a:solidFill>
                <a:effectLst/>
                <a:uLnTx/>
                <a:uFillTx/>
                <a:latin typeface="Avenir Next" panose="020B0503020202020204" pitchFamily="34" charset="0"/>
              </a:rPr>
              <a:t>Age, Withdrawal, Survivor’s, Midterm, Exempted Employment,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accent1"/>
                </a:solidFill>
                <a:effectLst/>
                <a:uLnTx/>
                <a:uFillTx/>
                <a:latin typeface="Avenir Next" panose="020B0503020202020204" pitchFamily="34" charset="0"/>
              </a:rPr>
              <a:t>Emigration,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accent1"/>
                </a:solidFill>
                <a:effectLst/>
                <a:uLnTx/>
                <a:uFillTx/>
                <a:latin typeface="Avenir Next" panose="020B0503020202020204" pitchFamily="34" charset="0"/>
              </a:rPr>
              <a:t>Invalidity</a:t>
            </a:r>
          </a:p>
        </p:txBody>
      </p:sp>
      <p:sp>
        <p:nvSpPr>
          <p:cNvPr id="85" name="Rectangle: Rounded Corners 18">
            <a:extLst>
              <a:ext uri="{FF2B5EF4-FFF2-40B4-BE49-F238E27FC236}">
                <a16:creationId xmlns:a16="http://schemas.microsoft.com/office/drawing/2014/main" id="{34E1CBC3-52B0-349E-F43F-11E0506AB6D3}"/>
              </a:ext>
            </a:extLst>
          </p:cNvPr>
          <p:cNvSpPr/>
          <p:nvPr/>
        </p:nvSpPr>
        <p:spPr>
          <a:xfrm>
            <a:off x="2898579" y="2473033"/>
            <a:ext cx="1466602" cy="2386212"/>
          </a:xfrm>
          <a:prstGeom prst="roundRect">
            <a:avLst>
              <a:gd name="adj" fmla="val 10688"/>
            </a:avLst>
          </a:prstGeom>
          <a:noFill/>
          <a:ln w="635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86" name="TextBox 85">
            <a:extLst>
              <a:ext uri="{FF2B5EF4-FFF2-40B4-BE49-F238E27FC236}">
                <a16:creationId xmlns:a16="http://schemas.microsoft.com/office/drawing/2014/main" id="{60C14B09-F5FC-C1D3-D09E-48F6C3E5E393}"/>
              </a:ext>
            </a:extLst>
          </p:cNvPr>
          <p:cNvSpPr txBox="1"/>
          <p:nvPr/>
        </p:nvSpPr>
        <p:spPr>
          <a:xfrm>
            <a:off x="218079" y="847937"/>
            <a:ext cx="11755747" cy="584775"/>
          </a:xfrm>
          <a:prstGeom prst="rect">
            <a:avLst/>
          </a:prstGeom>
          <a:noFill/>
        </p:spPr>
        <p:txBody>
          <a:bodyPr wrap="square" rtlCol="0">
            <a:spAutoFit/>
          </a:bodyPr>
          <a:lstStyle/>
          <a:p>
            <a:r>
              <a:rPr lang="en-US" sz="1600" dirty="0">
                <a:solidFill>
                  <a:schemeClr val="accent1"/>
                </a:solidFill>
                <a:latin typeface="Poppins" panose="00000500000000000000" pitchFamily="2" charset="0"/>
                <a:cs typeface="Poppins" panose="00000500000000000000" pitchFamily="2" charset="0"/>
              </a:rPr>
              <a:t>Create value for members by collecting on their behalf, investing to grow their principal and pay out an interest every year.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32BD6-FA78-F690-2A6A-617ADC24D61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09B80B5-A23D-90B0-47AF-6D4A4676AC6A}"/>
              </a:ext>
            </a:extLst>
          </p:cNvPr>
          <p:cNvSpPr/>
          <p:nvPr/>
        </p:nvSpPr>
        <p:spPr>
          <a:xfrm>
            <a:off x="0" y="0"/>
            <a:ext cx="12191695" cy="749808"/>
          </a:xfrm>
          <a:prstGeom prst="rect">
            <a:avLst/>
          </a:prstGeom>
          <a:solidFill>
            <a:srgbClr val="003A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ight Triangle 4">
            <a:extLst>
              <a:ext uri="{FF2B5EF4-FFF2-40B4-BE49-F238E27FC236}">
                <a16:creationId xmlns:a16="http://schemas.microsoft.com/office/drawing/2014/main" id="{0B6039A5-984A-D6F8-E156-8FEA910EFD57}"/>
              </a:ext>
            </a:extLst>
          </p:cNvPr>
          <p:cNvSpPr/>
          <p:nvPr/>
        </p:nvSpPr>
        <p:spPr>
          <a:xfrm>
            <a:off x="11448288" y="18288"/>
            <a:ext cx="731520" cy="731520"/>
          </a:xfrm>
          <a:prstGeom prst="rtTriangle">
            <a:avLst/>
          </a:prstGeom>
          <a:solidFill>
            <a:srgbClr val="FFF7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Isosceles Triangle 5">
            <a:extLst>
              <a:ext uri="{FF2B5EF4-FFF2-40B4-BE49-F238E27FC236}">
                <a16:creationId xmlns:a16="http://schemas.microsoft.com/office/drawing/2014/main" id="{4F764B5F-C180-F4DB-7640-0FE4791282E4}"/>
              </a:ext>
            </a:extLst>
          </p:cNvPr>
          <p:cNvSpPr/>
          <p:nvPr/>
        </p:nvSpPr>
        <p:spPr>
          <a:xfrm>
            <a:off x="6400800" y="6355080"/>
            <a:ext cx="685800" cy="45720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Isosceles Triangle 6">
            <a:extLst>
              <a:ext uri="{FF2B5EF4-FFF2-40B4-BE49-F238E27FC236}">
                <a16:creationId xmlns:a16="http://schemas.microsoft.com/office/drawing/2014/main" id="{C22A19D1-8165-A750-9078-2B8C6FAFD31B}"/>
              </a:ext>
            </a:extLst>
          </p:cNvPr>
          <p:cNvSpPr/>
          <p:nvPr/>
        </p:nvSpPr>
        <p:spPr>
          <a:xfrm>
            <a:off x="6995160" y="6199632"/>
            <a:ext cx="868680" cy="59436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1F798163-BF4C-224C-AE87-49A0CE4A4154}"/>
              </a:ext>
            </a:extLst>
          </p:cNvPr>
          <p:cNvSpPr txBox="1"/>
          <p:nvPr/>
        </p:nvSpPr>
        <p:spPr>
          <a:xfrm>
            <a:off x="4125467" y="145509"/>
            <a:ext cx="3443315" cy="403187"/>
          </a:xfrm>
          <a:prstGeom prst="rect">
            <a:avLst/>
          </a:prstGeom>
          <a:noFill/>
        </p:spPr>
        <p:txBody>
          <a:bodyPr wrap="none" lIns="18288" tIns="9144" rIns="18288" bIns="9144">
            <a:spAutoFit/>
          </a:bodyPr>
          <a:lstStyle/>
          <a:p>
            <a:pPr algn="ctr">
              <a:defRPr sz="2500" b="1">
                <a:solidFill>
                  <a:srgbClr val="FFFFFF"/>
                </a:solidFill>
                <a:latin typeface="Aptos"/>
              </a:defRPr>
            </a:pPr>
            <a:r>
              <a:rPr lang="en-US" dirty="0">
                <a:latin typeface="Poppins" panose="00000500000000000000" pitchFamily="2" charset="0"/>
                <a:cs typeface="Poppins" panose="00000500000000000000" pitchFamily="2" charset="0"/>
              </a:rPr>
              <a:t>Who is an Employer?</a:t>
            </a:r>
          </a:p>
        </p:txBody>
      </p:sp>
      <p:sp>
        <p:nvSpPr>
          <p:cNvPr id="11" name="Rectangle 10">
            <a:extLst>
              <a:ext uri="{FF2B5EF4-FFF2-40B4-BE49-F238E27FC236}">
                <a16:creationId xmlns:a16="http://schemas.microsoft.com/office/drawing/2014/main" id="{6CF6EE26-5787-0887-B40C-B926CDA8E236}"/>
              </a:ext>
            </a:extLst>
          </p:cNvPr>
          <p:cNvSpPr/>
          <p:nvPr/>
        </p:nvSpPr>
        <p:spPr>
          <a:xfrm>
            <a:off x="11173968" y="118872"/>
            <a:ext cx="13716"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7B5A7248-BB39-4188-8137-C905112B5CFF}"/>
              </a:ext>
            </a:extLst>
          </p:cNvPr>
          <p:cNvSpPr txBox="1"/>
          <p:nvPr/>
        </p:nvSpPr>
        <p:spPr>
          <a:xfrm>
            <a:off x="7498079" y="2432303"/>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1</a:t>
            </a:r>
          </a:p>
        </p:txBody>
      </p:sp>
      <p:sp>
        <p:nvSpPr>
          <p:cNvPr id="4" name="Rounded Rectangle 2">
            <a:extLst>
              <a:ext uri="{FF2B5EF4-FFF2-40B4-BE49-F238E27FC236}">
                <a16:creationId xmlns:a16="http://schemas.microsoft.com/office/drawing/2014/main" id="{5D7F525B-E1B6-953C-2082-BC0B5C7067CC}"/>
              </a:ext>
            </a:extLst>
          </p:cNvPr>
          <p:cNvSpPr/>
          <p:nvPr/>
        </p:nvSpPr>
        <p:spPr>
          <a:xfrm>
            <a:off x="4996420" y="899721"/>
            <a:ext cx="7089189" cy="3604128"/>
          </a:xfrm>
          <a:prstGeom prst="roundRect">
            <a:avLst/>
          </a:prstGeom>
          <a:solidFill>
            <a:schemeClr val="accent1">
              <a:lumMod val="20000"/>
              <a:lumOff val="80000"/>
            </a:schemeClr>
          </a:solidFill>
          <a:ln>
            <a:solidFill>
              <a:schemeClr val="accent1">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a:extLst>
              <a:ext uri="{FF2B5EF4-FFF2-40B4-BE49-F238E27FC236}">
                <a16:creationId xmlns:a16="http://schemas.microsoft.com/office/drawing/2014/main" id="{771EB4C3-31CB-3D2A-EAE4-F4AF20E53A5F}"/>
              </a:ext>
            </a:extLst>
          </p:cNvPr>
          <p:cNvSpPr txBox="1"/>
          <p:nvPr/>
        </p:nvSpPr>
        <p:spPr>
          <a:xfrm>
            <a:off x="4996420" y="1261768"/>
            <a:ext cx="4595896" cy="369332"/>
          </a:xfrm>
          <a:prstGeom prst="rect">
            <a:avLst/>
          </a:prstGeom>
          <a:noFill/>
        </p:spPr>
        <p:txBody>
          <a:bodyPr wrap="square">
            <a:spAutoFit/>
          </a:bodyPr>
          <a:lstStyle/>
          <a:p>
            <a:pPr>
              <a:defRPr sz="1800">
                <a:solidFill>
                  <a:srgbClr val="282828"/>
                </a:solidFill>
              </a:defRPr>
            </a:pPr>
            <a:r>
              <a:rPr dirty="0"/>
              <a:t>🏢  </a:t>
            </a:r>
            <a:r>
              <a:rPr lang="en-US" sz="1400" dirty="0">
                <a:solidFill>
                  <a:schemeClr val="accent1"/>
                </a:solidFill>
                <a:latin typeface="Poppins" panose="00000500000000000000" pitchFamily="2" charset="0"/>
                <a:cs typeface="Poppins" panose="00000500000000000000" pitchFamily="2" charset="0"/>
              </a:rPr>
              <a:t>The Government</a:t>
            </a:r>
            <a:endParaRPr sz="1400" dirty="0">
              <a:solidFill>
                <a:schemeClr val="accent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7A1DACB9-0176-30EB-DBF3-2E41EFEA520B}"/>
              </a:ext>
            </a:extLst>
          </p:cNvPr>
          <p:cNvSpPr txBox="1"/>
          <p:nvPr/>
        </p:nvSpPr>
        <p:spPr>
          <a:xfrm>
            <a:off x="4996420" y="1648949"/>
            <a:ext cx="6642340" cy="369332"/>
          </a:xfrm>
          <a:prstGeom prst="rect">
            <a:avLst/>
          </a:prstGeom>
          <a:noFill/>
        </p:spPr>
        <p:txBody>
          <a:bodyPr wrap="square">
            <a:spAutoFit/>
          </a:bodyPr>
          <a:lstStyle/>
          <a:p>
            <a:pPr>
              <a:defRPr sz="1800">
                <a:solidFill>
                  <a:srgbClr val="282828"/>
                </a:solidFill>
              </a:defRPr>
            </a:pPr>
            <a:r>
              <a:rPr lang="en-US" dirty="0"/>
              <a:t>🏭</a:t>
            </a:r>
            <a:r>
              <a:rPr dirty="0"/>
              <a:t>  </a:t>
            </a:r>
            <a:r>
              <a:rPr lang="en-US" sz="1400" dirty="0">
                <a:solidFill>
                  <a:schemeClr val="accent1"/>
                </a:solidFill>
                <a:latin typeface="Poppins" panose="00000500000000000000" pitchFamily="2" charset="0"/>
                <a:cs typeface="Poppins" panose="00000500000000000000" pitchFamily="2" charset="0"/>
              </a:rPr>
              <a:t>A company registered / Incorporated under the companies Act.</a:t>
            </a:r>
            <a:endParaRPr sz="1400" dirty="0">
              <a:solidFill>
                <a:schemeClr val="accent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C0AE9D00-3FB2-BB14-4E3C-FEA15D7B3655}"/>
              </a:ext>
            </a:extLst>
          </p:cNvPr>
          <p:cNvSpPr txBox="1"/>
          <p:nvPr/>
        </p:nvSpPr>
        <p:spPr>
          <a:xfrm>
            <a:off x="5067637" y="3737561"/>
            <a:ext cx="6913690" cy="584775"/>
          </a:xfrm>
          <a:prstGeom prst="rect">
            <a:avLst/>
          </a:prstGeom>
          <a:noFill/>
        </p:spPr>
        <p:txBody>
          <a:bodyPr wrap="square">
            <a:spAutoFit/>
          </a:bodyPr>
          <a:lstStyle/>
          <a:p>
            <a:pPr>
              <a:defRPr sz="1800">
                <a:solidFill>
                  <a:srgbClr val="282828"/>
                </a:solidFill>
              </a:defRPr>
            </a:pPr>
            <a:r>
              <a:rPr lang="en-US" dirty="0"/>
              <a:t>🏢</a:t>
            </a:r>
            <a:r>
              <a:rPr dirty="0"/>
              <a:t>  </a:t>
            </a:r>
            <a:r>
              <a:rPr lang="en-US" sz="1400" dirty="0">
                <a:solidFill>
                  <a:schemeClr val="accent1"/>
                </a:solidFill>
                <a:latin typeface="Poppins" panose="00000500000000000000" pitchFamily="2" charset="0"/>
                <a:cs typeface="Poppins" panose="00000500000000000000" pitchFamily="2" charset="0"/>
              </a:rPr>
              <a:t>a manager or subcontractor who provides employees for a principal contractor</a:t>
            </a:r>
            <a:endParaRPr sz="1400" dirty="0">
              <a:solidFill>
                <a:schemeClr val="accent1"/>
              </a:solidFill>
              <a:latin typeface="Poppins" panose="00000500000000000000" pitchFamily="2" charset="0"/>
              <a:cs typeface="Poppins" panose="00000500000000000000" pitchFamily="2" charset="0"/>
            </a:endParaRPr>
          </a:p>
        </p:txBody>
      </p:sp>
      <p:sp>
        <p:nvSpPr>
          <p:cNvPr id="13" name="TextBox 12">
            <a:extLst>
              <a:ext uri="{FF2B5EF4-FFF2-40B4-BE49-F238E27FC236}">
                <a16:creationId xmlns:a16="http://schemas.microsoft.com/office/drawing/2014/main" id="{2AE1418B-CD15-1756-DB5C-5A14A4E74038}"/>
              </a:ext>
            </a:extLst>
          </p:cNvPr>
          <p:cNvSpPr txBox="1"/>
          <p:nvPr/>
        </p:nvSpPr>
        <p:spPr>
          <a:xfrm>
            <a:off x="4996420" y="2389810"/>
            <a:ext cx="5868914" cy="369332"/>
          </a:xfrm>
          <a:prstGeom prst="rect">
            <a:avLst/>
          </a:prstGeom>
          <a:noFill/>
        </p:spPr>
        <p:txBody>
          <a:bodyPr wrap="none">
            <a:spAutoFit/>
          </a:bodyPr>
          <a:lstStyle/>
          <a:p>
            <a:pPr>
              <a:defRPr sz="1800">
                <a:solidFill>
                  <a:srgbClr val="282828"/>
                </a:solidFill>
              </a:defRPr>
            </a:pPr>
            <a:r>
              <a:rPr lang="en-US" dirty="0"/>
              <a:t>🏢</a:t>
            </a:r>
            <a:r>
              <a:rPr dirty="0"/>
              <a:t>  </a:t>
            </a:r>
            <a:r>
              <a:rPr lang="en-US" sz="1400" dirty="0">
                <a:solidFill>
                  <a:schemeClr val="accent1"/>
                </a:solidFill>
                <a:latin typeface="Poppins" panose="00000500000000000000" pitchFamily="2" charset="0"/>
                <a:cs typeface="Poppins" panose="00000500000000000000" pitchFamily="2" charset="0"/>
              </a:rPr>
              <a:t>a trustee incorporated under the Trustee Incorporation Act</a:t>
            </a:r>
            <a:endParaRPr sz="1400" dirty="0">
              <a:solidFill>
                <a:schemeClr val="accent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1E411D0A-32A3-653E-4B9C-51D42662E2C9}"/>
              </a:ext>
            </a:extLst>
          </p:cNvPr>
          <p:cNvSpPr txBox="1"/>
          <p:nvPr/>
        </p:nvSpPr>
        <p:spPr>
          <a:xfrm>
            <a:off x="4996420" y="2018398"/>
            <a:ext cx="5335178" cy="369332"/>
          </a:xfrm>
          <a:prstGeom prst="rect">
            <a:avLst/>
          </a:prstGeom>
          <a:noFill/>
        </p:spPr>
        <p:txBody>
          <a:bodyPr wrap="square">
            <a:spAutoFit/>
          </a:bodyPr>
          <a:lstStyle/>
          <a:p>
            <a:pPr>
              <a:defRPr sz="1800">
                <a:solidFill>
                  <a:srgbClr val="282828"/>
                </a:solidFill>
              </a:defRPr>
            </a:pPr>
            <a:r>
              <a:rPr dirty="0"/>
              <a:t>🤝  </a:t>
            </a:r>
            <a:r>
              <a:rPr lang="en-US" sz="1400" dirty="0">
                <a:solidFill>
                  <a:schemeClr val="accent1"/>
                </a:solidFill>
                <a:latin typeface="Poppins" panose="00000500000000000000" pitchFamily="2" charset="0"/>
                <a:cs typeface="Poppins" panose="00000500000000000000" pitchFamily="2" charset="0"/>
              </a:rPr>
              <a:t>a Partnership registered under the partnership Act</a:t>
            </a:r>
            <a:endParaRPr sz="1400" dirty="0">
              <a:solidFill>
                <a:schemeClr val="accent1"/>
              </a:solidFill>
              <a:latin typeface="Poppins" panose="00000500000000000000" pitchFamily="2" charset="0"/>
              <a:cs typeface="Poppins" panose="00000500000000000000" pitchFamily="2" charset="0"/>
            </a:endParaRPr>
          </a:p>
        </p:txBody>
      </p:sp>
      <p:sp>
        <p:nvSpPr>
          <p:cNvPr id="15" name="Rounded Rectangle 8">
            <a:extLst>
              <a:ext uri="{FF2B5EF4-FFF2-40B4-BE49-F238E27FC236}">
                <a16:creationId xmlns:a16="http://schemas.microsoft.com/office/drawing/2014/main" id="{6790B816-1FD1-4471-CE5B-4F0A94DD36C1}"/>
              </a:ext>
            </a:extLst>
          </p:cNvPr>
          <p:cNvSpPr/>
          <p:nvPr/>
        </p:nvSpPr>
        <p:spPr>
          <a:xfrm>
            <a:off x="314002" y="972077"/>
            <a:ext cx="4382820" cy="2033820"/>
          </a:xfrm>
          <a:prstGeom prst="roundRect">
            <a:avLst/>
          </a:prstGeom>
          <a:solidFill>
            <a:schemeClr val="accent1">
              <a:lumMod val="20000"/>
              <a:lumOff val="80000"/>
            </a:schemeClr>
          </a:solidFill>
          <a:ln>
            <a:solidFill>
              <a:schemeClr val="accent1">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a:extLst>
              <a:ext uri="{FF2B5EF4-FFF2-40B4-BE49-F238E27FC236}">
                <a16:creationId xmlns:a16="http://schemas.microsoft.com/office/drawing/2014/main" id="{E4ADD655-777F-6137-8031-AD47A6EBD175}"/>
              </a:ext>
            </a:extLst>
          </p:cNvPr>
          <p:cNvSpPr txBox="1"/>
          <p:nvPr/>
        </p:nvSpPr>
        <p:spPr>
          <a:xfrm>
            <a:off x="372647" y="1176116"/>
            <a:ext cx="4176924" cy="1600438"/>
          </a:xfrm>
          <a:prstGeom prst="rect">
            <a:avLst/>
          </a:prstGeom>
          <a:noFill/>
        </p:spPr>
        <p:txBody>
          <a:bodyPr wrap="square">
            <a:spAutoFit/>
          </a:bodyPr>
          <a:lstStyle/>
          <a:p>
            <a:pPr>
              <a:defRPr sz="1800" b="1">
                <a:solidFill>
                  <a:srgbClr val="006B3C"/>
                </a:solidFill>
              </a:defRPr>
            </a:pPr>
            <a:r>
              <a:rPr sz="1400" dirty="0">
                <a:latin typeface="Poppins" panose="00000500000000000000" pitchFamily="2" charset="0"/>
                <a:cs typeface="Poppins" panose="00000500000000000000" pitchFamily="2" charset="0"/>
              </a:rPr>
              <a:t>According to the NSSF Act</a:t>
            </a:r>
            <a:r>
              <a:rPr lang="en-US" sz="1400" dirty="0">
                <a:latin typeface="Poppins" panose="00000500000000000000" pitchFamily="2" charset="0"/>
                <a:cs typeface="Poppins" panose="00000500000000000000" pitchFamily="2" charset="0"/>
              </a:rPr>
              <a:t> Cap 230;</a:t>
            </a:r>
          </a:p>
          <a:p>
            <a:pPr>
              <a:defRPr sz="1800" b="1">
                <a:solidFill>
                  <a:srgbClr val="006B3C"/>
                </a:solidFill>
              </a:defRPr>
            </a:pPr>
            <a:endParaRPr sz="1400" dirty="0">
              <a:latin typeface="Poppins" panose="00000500000000000000" pitchFamily="2" charset="0"/>
              <a:cs typeface="Poppins" panose="00000500000000000000" pitchFamily="2" charset="0"/>
            </a:endParaRPr>
          </a:p>
          <a:p>
            <a:pPr>
              <a:defRPr sz="1800">
                <a:solidFill>
                  <a:srgbClr val="282828"/>
                </a:solidFill>
              </a:defRPr>
            </a:pPr>
            <a:r>
              <a:rPr sz="1400" dirty="0">
                <a:solidFill>
                  <a:schemeClr val="accent1"/>
                </a:solidFill>
                <a:latin typeface="Poppins" panose="00000500000000000000" pitchFamily="2" charset="0"/>
                <a:cs typeface="Poppins" panose="00000500000000000000" pitchFamily="2" charset="0"/>
              </a:rPr>
              <a:t>An employer is any person, company, </a:t>
            </a:r>
            <a:endParaRPr lang="en-US" sz="1400" dirty="0">
              <a:solidFill>
                <a:schemeClr val="accent1"/>
              </a:solidFill>
              <a:latin typeface="Poppins" panose="00000500000000000000" pitchFamily="2" charset="0"/>
              <a:cs typeface="Poppins" panose="00000500000000000000" pitchFamily="2" charset="0"/>
            </a:endParaRPr>
          </a:p>
          <a:p>
            <a:pPr>
              <a:defRPr sz="1800">
                <a:solidFill>
                  <a:srgbClr val="282828"/>
                </a:solidFill>
              </a:defRPr>
            </a:pPr>
            <a:r>
              <a:rPr sz="1400" dirty="0">
                <a:solidFill>
                  <a:schemeClr val="accent1"/>
                </a:solidFill>
                <a:latin typeface="Poppins" panose="00000500000000000000" pitchFamily="2" charset="0"/>
                <a:cs typeface="Poppins" panose="00000500000000000000" pitchFamily="2" charset="0"/>
              </a:rPr>
              <a:t>institution, or organization that employs </a:t>
            </a:r>
            <a:r>
              <a:rPr sz="1400" b="1" dirty="0">
                <a:solidFill>
                  <a:schemeClr val="accent1"/>
                </a:solidFill>
                <a:latin typeface="Poppins" panose="00000500000000000000" pitchFamily="2" charset="0"/>
                <a:cs typeface="Poppins" panose="00000500000000000000" pitchFamily="2" charset="0"/>
              </a:rPr>
              <a:t>one or more persons </a:t>
            </a:r>
            <a:r>
              <a:rPr sz="1400" dirty="0">
                <a:solidFill>
                  <a:schemeClr val="accent1"/>
                </a:solidFill>
                <a:latin typeface="Poppins" panose="00000500000000000000" pitchFamily="2" charset="0"/>
                <a:cs typeface="Poppins" panose="00000500000000000000" pitchFamily="2" charset="0"/>
              </a:rPr>
              <a:t>under a contract of service and remunerates them directly or indirectly.</a:t>
            </a:r>
            <a:endParaRPr lang="en-US" sz="1400" dirty="0">
              <a:solidFill>
                <a:schemeClr val="accent1"/>
              </a:solidFill>
              <a:latin typeface="Poppins" panose="00000500000000000000" pitchFamily="2" charset="0"/>
              <a:cs typeface="Poppins" panose="00000500000000000000" pitchFamily="2" charset="0"/>
            </a:endParaRPr>
          </a:p>
          <a:p>
            <a:pPr>
              <a:defRPr sz="1800">
                <a:solidFill>
                  <a:srgbClr val="282828"/>
                </a:solidFill>
              </a:defRPr>
            </a:pPr>
            <a:endParaRPr sz="1400" dirty="0">
              <a:solidFill>
                <a:schemeClr val="accent1"/>
              </a:solidFill>
              <a:latin typeface="Poppins" panose="00000500000000000000" pitchFamily="2" charset="0"/>
              <a:cs typeface="Poppins" panose="00000500000000000000" pitchFamily="2" charset="0"/>
            </a:endParaRPr>
          </a:p>
        </p:txBody>
      </p:sp>
      <p:sp>
        <p:nvSpPr>
          <p:cNvPr id="17" name="TextBox 16">
            <a:extLst>
              <a:ext uri="{FF2B5EF4-FFF2-40B4-BE49-F238E27FC236}">
                <a16:creationId xmlns:a16="http://schemas.microsoft.com/office/drawing/2014/main" id="{4D26D2BF-4A87-5F53-B423-A3AEA77662AE}"/>
              </a:ext>
            </a:extLst>
          </p:cNvPr>
          <p:cNvSpPr txBox="1"/>
          <p:nvPr/>
        </p:nvSpPr>
        <p:spPr>
          <a:xfrm>
            <a:off x="210673" y="4147649"/>
            <a:ext cx="2257349" cy="307777"/>
          </a:xfrm>
          <a:prstGeom prst="rect">
            <a:avLst/>
          </a:prstGeom>
          <a:noFill/>
        </p:spPr>
        <p:txBody>
          <a:bodyPr wrap="none">
            <a:spAutoFit/>
          </a:bodyPr>
          <a:lstStyle/>
          <a:p>
            <a:pPr>
              <a:defRPr sz="1800" b="1">
                <a:solidFill>
                  <a:srgbClr val="006B3C"/>
                </a:solidFill>
              </a:defRPr>
            </a:pPr>
            <a:r>
              <a:rPr sz="1400" dirty="0">
                <a:latin typeface="Poppins" panose="00000500000000000000" pitchFamily="2" charset="0"/>
                <a:cs typeface="Poppins" panose="00000500000000000000" pitchFamily="2" charset="0"/>
              </a:rPr>
              <a:t>Employer Relationship</a:t>
            </a:r>
          </a:p>
        </p:txBody>
      </p:sp>
      <p:sp>
        <p:nvSpPr>
          <p:cNvPr id="18" name="TextBox 17">
            <a:extLst>
              <a:ext uri="{FF2B5EF4-FFF2-40B4-BE49-F238E27FC236}">
                <a16:creationId xmlns:a16="http://schemas.microsoft.com/office/drawing/2014/main" id="{74C2B62C-8B27-9BD9-A886-CF44C65A7260}"/>
              </a:ext>
            </a:extLst>
          </p:cNvPr>
          <p:cNvSpPr txBox="1"/>
          <p:nvPr/>
        </p:nvSpPr>
        <p:spPr>
          <a:xfrm>
            <a:off x="210673" y="4632879"/>
            <a:ext cx="5788764" cy="307777"/>
          </a:xfrm>
          <a:prstGeom prst="rect">
            <a:avLst/>
          </a:prstGeom>
          <a:noFill/>
        </p:spPr>
        <p:txBody>
          <a:bodyPr wrap="none">
            <a:spAutoFit/>
          </a:bodyPr>
          <a:lstStyle/>
          <a:p>
            <a:pPr algn="ctr">
              <a:defRPr sz="2000" b="1">
                <a:solidFill>
                  <a:srgbClr val="C49B3E"/>
                </a:solidFill>
              </a:defRPr>
            </a:pPr>
            <a:r>
              <a:rPr sz="1400" dirty="0">
                <a:solidFill>
                  <a:schemeClr val="accent2"/>
                </a:solidFill>
                <a:latin typeface="Poppins" panose="00000500000000000000" pitchFamily="2" charset="0"/>
                <a:cs typeface="Poppins" panose="00000500000000000000" pitchFamily="2" charset="0"/>
              </a:rPr>
              <a:t>Employer  →  Employs Worker  →  Pays Salary  →  Remits NSSF</a:t>
            </a:r>
          </a:p>
        </p:txBody>
      </p:sp>
      <p:sp>
        <p:nvSpPr>
          <p:cNvPr id="19" name="TextBox 18">
            <a:extLst>
              <a:ext uri="{FF2B5EF4-FFF2-40B4-BE49-F238E27FC236}">
                <a16:creationId xmlns:a16="http://schemas.microsoft.com/office/drawing/2014/main" id="{ECB7A7B5-2EC6-AE0D-3020-21689F16F251}"/>
              </a:ext>
            </a:extLst>
          </p:cNvPr>
          <p:cNvSpPr txBox="1"/>
          <p:nvPr/>
        </p:nvSpPr>
        <p:spPr>
          <a:xfrm>
            <a:off x="1130212" y="6404714"/>
            <a:ext cx="8060220" cy="292388"/>
          </a:xfrm>
          <a:prstGeom prst="rect">
            <a:avLst/>
          </a:prstGeom>
          <a:noFill/>
        </p:spPr>
        <p:txBody>
          <a:bodyPr wrap="none">
            <a:spAutoFit/>
          </a:bodyPr>
          <a:lstStyle/>
          <a:p>
            <a:pPr algn="ctr">
              <a:defRPr sz="1400" i="1">
                <a:solidFill>
                  <a:srgbClr val="5A5A5A"/>
                </a:solidFill>
              </a:defRPr>
            </a:pPr>
            <a:r>
              <a:rPr sz="1300" dirty="0">
                <a:solidFill>
                  <a:schemeClr val="accent1"/>
                </a:solidFill>
                <a:latin typeface="Poppins" panose="00000500000000000000" pitchFamily="2" charset="0"/>
                <a:cs typeface="Poppins" panose="00000500000000000000" pitchFamily="2" charset="0"/>
              </a:rPr>
              <a:t>Employers play a critical role in securing employees’ social protection and retirement savings.</a:t>
            </a:r>
          </a:p>
        </p:txBody>
      </p:sp>
      <p:sp>
        <p:nvSpPr>
          <p:cNvPr id="20" name="TextBox 19">
            <a:extLst>
              <a:ext uri="{FF2B5EF4-FFF2-40B4-BE49-F238E27FC236}">
                <a16:creationId xmlns:a16="http://schemas.microsoft.com/office/drawing/2014/main" id="{F7078D0B-87DC-CC50-35EA-B7A69DAD1DF2}"/>
              </a:ext>
            </a:extLst>
          </p:cNvPr>
          <p:cNvSpPr txBox="1"/>
          <p:nvPr/>
        </p:nvSpPr>
        <p:spPr>
          <a:xfrm>
            <a:off x="178568" y="5053133"/>
            <a:ext cx="2757486" cy="307777"/>
          </a:xfrm>
          <a:prstGeom prst="rect">
            <a:avLst/>
          </a:prstGeom>
          <a:noFill/>
        </p:spPr>
        <p:txBody>
          <a:bodyPr wrap="none">
            <a:spAutoFit/>
          </a:bodyPr>
          <a:lstStyle/>
          <a:p>
            <a:pPr>
              <a:defRPr sz="1800" b="1">
                <a:solidFill>
                  <a:srgbClr val="006B3C"/>
                </a:solidFill>
              </a:defRPr>
            </a:pPr>
            <a:r>
              <a:rPr sz="1400" dirty="0">
                <a:latin typeface="Poppins" panose="00000500000000000000" pitchFamily="2" charset="0"/>
                <a:cs typeface="Poppins" panose="00000500000000000000" pitchFamily="2" charset="0"/>
              </a:rPr>
              <a:t>NSSF Contribution Structure</a:t>
            </a:r>
          </a:p>
        </p:txBody>
      </p:sp>
      <p:sp>
        <p:nvSpPr>
          <p:cNvPr id="21" name="Rounded Rectangle 14">
            <a:extLst>
              <a:ext uri="{FF2B5EF4-FFF2-40B4-BE49-F238E27FC236}">
                <a16:creationId xmlns:a16="http://schemas.microsoft.com/office/drawing/2014/main" id="{BBFB6065-CB18-421F-3123-C6F2E89092A2}"/>
              </a:ext>
            </a:extLst>
          </p:cNvPr>
          <p:cNvSpPr/>
          <p:nvPr/>
        </p:nvSpPr>
        <p:spPr>
          <a:xfrm>
            <a:off x="176842" y="5502955"/>
            <a:ext cx="2103120" cy="822960"/>
          </a:xfrm>
          <a:prstGeom prst="roundRect">
            <a:avLst/>
          </a:prstGeom>
          <a:solidFill>
            <a:schemeClr val="accent1">
              <a:lumMod val="75000"/>
            </a:schemeClr>
          </a:solidFill>
          <a:ln>
            <a:solidFill>
              <a:srgbClr val="006B3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a:extLst>
              <a:ext uri="{FF2B5EF4-FFF2-40B4-BE49-F238E27FC236}">
                <a16:creationId xmlns:a16="http://schemas.microsoft.com/office/drawing/2014/main" id="{5C153E05-EEE7-81D9-4EC8-B00AED71AA2B}"/>
              </a:ext>
            </a:extLst>
          </p:cNvPr>
          <p:cNvSpPr txBox="1"/>
          <p:nvPr/>
        </p:nvSpPr>
        <p:spPr>
          <a:xfrm>
            <a:off x="294593" y="5641338"/>
            <a:ext cx="1867618" cy="553998"/>
          </a:xfrm>
          <a:prstGeom prst="rect">
            <a:avLst/>
          </a:prstGeom>
          <a:noFill/>
        </p:spPr>
        <p:txBody>
          <a:bodyPr wrap="square">
            <a:spAutoFit/>
          </a:bodyPr>
          <a:lstStyle/>
          <a:p>
            <a:pPr algn="ctr">
              <a:defRPr sz="2000" b="1">
                <a:solidFill>
                  <a:srgbClr val="FFFFFF"/>
                </a:solidFill>
              </a:defRPr>
            </a:pPr>
            <a:r>
              <a:rPr sz="1500" dirty="0">
                <a:latin typeface="Poppins" panose="00000500000000000000" pitchFamily="2" charset="0"/>
                <a:cs typeface="Poppins" panose="00000500000000000000" pitchFamily="2" charset="0"/>
              </a:rPr>
              <a:t>Employer</a:t>
            </a:r>
            <a:br>
              <a:rPr sz="1500" dirty="0">
                <a:latin typeface="Poppins" panose="00000500000000000000" pitchFamily="2" charset="0"/>
                <a:cs typeface="Poppins" panose="00000500000000000000" pitchFamily="2" charset="0"/>
              </a:rPr>
            </a:br>
            <a:r>
              <a:rPr sz="1500" dirty="0">
                <a:latin typeface="Poppins" panose="00000500000000000000" pitchFamily="2" charset="0"/>
                <a:cs typeface="Poppins" panose="00000500000000000000" pitchFamily="2" charset="0"/>
              </a:rPr>
              <a:t>10%</a:t>
            </a:r>
          </a:p>
        </p:txBody>
      </p:sp>
      <p:sp>
        <p:nvSpPr>
          <p:cNvPr id="23" name="Rounded Rectangle 16">
            <a:extLst>
              <a:ext uri="{FF2B5EF4-FFF2-40B4-BE49-F238E27FC236}">
                <a16:creationId xmlns:a16="http://schemas.microsoft.com/office/drawing/2014/main" id="{A31B9994-E9B8-B567-94B3-67A8AF2E9ED2}"/>
              </a:ext>
            </a:extLst>
          </p:cNvPr>
          <p:cNvSpPr/>
          <p:nvPr/>
        </p:nvSpPr>
        <p:spPr>
          <a:xfrm>
            <a:off x="2893300" y="5530857"/>
            <a:ext cx="2103120" cy="822960"/>
          </a:xfrm>
          <a:prstGeom prst="roundRect">
            <a:avLst/>
          </a:prstGeom>
          <a:solidFill>
            <a:schemeClr val="accent2"/>
          </a:solidFill>
          <a:ln>
            <a:solidFill>
              <a:srgbClr val="C49B3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a:extLst>
              <a:ext uri="{FF2B5EF4-FFF2-40B4-BE49-F238E27FC236}">
                <a16:creationId xmlns:a16="http://schemas.microsoft.com/office/drawing/2014/main" id="{BE7196B2-CB83-CFC0-0B0A-1B9110352F57}"/>
              </a:ext>
            </a:extLst>
          </p:cNvPr>
          <p:cNvSpPr txBox="1"/>
          <p:nvPr/>
        </p:nvSpPr>
        <p:spPr>
          <a:xfrm>
            <a:off x="3040380" y="5652825"/>
            <a:ext cx="1808960" cy="553998"/>
          </a:xfrm>
          <a:prstGeom prst="rect">
            <a:avLst/>
          </a:prstGeom>
          <a:noFill/>
        </p:spPr>
        <p:txBody>
          <a:bodyPr wrap="square">
            <a:spAutoFit/>
          </a:bodyPr>
          <a:lstStyle/>
          <a:p>
            <a:pPr algn="ctr">
              <a:defRPr sz="2000" b="1">
                <a:solidFill>
                  <a:srgbClr val="FFFFFF"/>
                </a:solidFill>
              </a:defRPr>
            </a:pPr>
            <a:r>
              <a:rPr sz="1500" dirty="0">
                <a:latin typeface="Poppins" panose="00000500000000000000" pitchFamily="2" charset="0"/>
                <a:cs typeface="Poppins" panose="00000500000000000000" pitchFamily="2" charset="0"/>
              </a:rPr>
              <a:t>Employee</a:t>
            </a:r>
            <a:br>
              <a:rPr sz="1500" dirty="0">
                <a:latin typeface="Poppins" panose="00000500000000000000" pitchFamily="2" charset="0"/>
                <a:cs typeface="Poppins" panose="00000500000000000000" pitchFamily="2" charset="0"/>
              </a:rPr>
            </a:br>
            <a:r>
              <a:rPr sz="1500" dirty="0">
                <a:latin typeface="Poppins" panose="00000500000000000000" pitchFamily="2" charset="0"/>
                <a:cs typeface="Poppins" panose="00000500000000000000" pitchFamily="2" charset="0"/>
              </a:rPr>
              <a:t>5%</a:t>
            </a:r>
          </a:p>
        </p:txBody>
      </p:sp>
      <p:sp>
        <p:nvSpPr>
          <p:cNvPr id="25" name="TextBox 24">
            <a:extLst>
              <a:ext uri="{FF2B5EF4-FFF2-40B4-BE49-F238E27FC236}">
                <a16:creationId xmlns:a16="http://schemas.microsoft.com/office/drawing/2014/main" id="{D4AD04CF-E710-93A7-345A-CB1BE1E6DC97}"/>
              </a:ext>
            </a:extLst>
          </p:cNvPr>
          <p:cNvSpPr txBox="1"/>
          <p:nvPr/>
        </p:nvSpPr>
        <p:spPr>
          <a:xfrm>
            <a:off x="5173594" y="5730511"/>
            <a:ext cx="3757760" cy="307777"/>
          </a:xfrm>
          <a:prstGeom prst="rect">
            <a:avLst/>
          </a:prstGeom>
          <a:noFill/>
        </p:spPr>
        <p:txBody>
          <a:bodyPr wrap="none">
            <a:spAutoFit/>
          </a:bodyPr>
          <a:lstStyle/>
          <a:p>
            <a:pPr>
              <a:defRPr sz="1800" b="1">
                <a:solidFill>
                  <a:srgbClr val="282828"/>
                </a:solidFill>
              </a:defRPr>
            </a:pPr>
            <a:r>
              <a:rPr sz="1400" dirty="0">
                <a:solidFill>
                  <a:schemeClr val="accent1"/>
                </a:solidFill>
                <a:latin typeface="Poppins" panose="00000500000000000000" pitchFamily="2" charset="0"/>
                <a:cs typeface="Poppins" panose="00000500000000000000" pitchFamily="2" charset="0"/>
              </a:rPr>
              <a:t>Combined → 15% Monthly Contribution</a:t>
            </a:r>
          </a:p>
        </p:txBody>
      </p:sp>
      <p:sp>
        <p:nvSpPr>
          <p:cNvPr id="26" name="TextBox 25">
            <a:extLst>
              <a:ext uri="{FF2B5EF4-FFF2-40B4-BE49-F238E27FC236}">
                <a16:creationId xmlns:a16="http://schemas.microsoft.com/office/drawing/2014/main" id="{BE16E041-239C-15F8-D0B1-0DE1FC5CBB1C}"/>
              </a:ext>
            </a:extLst>
          </p:cNvPr>
          <p:cNvSpPr txBox="1"/>
          <p:nvPr/>
        </p:nvSpPr>
        <p:spPr>
          <a:xfrm>
            <a:off x="4979888" y="3329836"/>
            <a:ext cx="5299849" cy="369332"/>
          </a:xfrm>
          <a:prstGeom prst="rect">
            <a:avLst/>
          </a:prstGeom>
          <a:noFill/>
        </p:spPr>
        <p:txBody>
          <a:bodyPr wrap="none">
            <a:spAutoFit/>
          </a:bodyPr>
          <a:lstStyle/>
          <a:p>
            <a:pPr>
              <a:defRPr sz="1800">
                <a:solidFill>
                  <a:srgbClr val="282828"/>
                </a:solidFill>
              </a:defRPr>
            </a:pPr>
            <a:r>
              <a:rPr dirty="0"/>
              <a:t>🤝  </a:t>
            </a:r>
            <a:r>
              <a:rPr lang="en-US" sz="1400" dirty="0">
                <a:solidFill>
                  <a:schemeClr val="accent1"/>
                </a:solidFill>
                <a:latin typeface="Poppins" panose="00000500000000000000" pitchFamily="2" charset="0"/>
                <a:cs typeface="Poppins" panose="00000500000000000000" pitchFamily="2" charset="0"/>
              </a:rPr>
              <a:t>a governing body of an unincorporated association </a:t>
            </a:r>
            <a:endParaRPr sz="1400" dirty="0">
              <a:solidFill>
                <a:schemeClr val="accent1"/>
              </a:solidFill>
              <a:latin typeface="Poppins" panose="00000500000000000000" pitchFamily="2" charset="0"/>
              <a:cs typeface="Poppins" panose="00000500000000000000" pitchFamily="2" charset="0"/>
            </a:endParaRPr>
          </a:p>
        </p:txBody>
      </p:sp>
      <p:sp>
        <p:nvSpPr>
          <p:cNvPr id="27" name="TextBox 26">
            <a:extLst>
              <a:ext uri="{FF2B5EF4-FFF2-40B4-BE49-F238E27FC236}">
                <a16:creationId xmlns:a16="http://schemas.microsoft.com/office/drawing/2014/main" id="{4743C110-36EF-DEC9-E4B2-541EFCCC21A9}"/>
              </a:ext>
            </a:extLst>
          </p:cNvPr>
          <p:cNvSpPr txBox="1"/>
          <p:nvPr/>
        </p:nvSpPr>
        <p:spPr>
          <a:xfrm>
            <a:off x="5348302" y="868269"/>
            <a:ext cx="2220480" cy="338554"/>
          </a:xfrm>
          <a:prstGeom prst="rect">
            <a:avLst/>
          </a:prstGeom>
          <a:noFill/>
        </p:spPr>
        <p:txBody>
          <a:bodyPr wrap="none">
            <a:spAutoFit/>
          </a:bodyPr>
          <a:lstStyle/>
          <a:p>
            <a:pPr>
              <a:defRPr sz="1800" b="1">
                <a:solidFill>
                  <a:srgbClr val="006B3C"/>
                </a:solidFill>
              </a:defRPr>
            </a:pPr>
            <a:r>
              <a:rPr lang="en-US" sz="1600" dirty="0">
                <a:latin typeface="Poppins" panose="00000500000000000000" pitchFamily="2" charset="0"/>
                <a:cs typeface="Poppins" panose="00000500000000000000" pitchFamily="2" charset="0"/>
              </a:rPr>
              <a:t>e</a:t>
            </a:r>
            <a:r>
              <a:rPr sz="1600" dirty="0">
                <a:latin typeface="Poppins" panose="00000500000000000000" pitchFamily="2" charset="0"/>
                <a:cs typeface="Poppins" panose="00000500000000000000" pitchFamily="2" charset="0"/>
              </a:rPr>
              <a:t>mployer</a:t>
            </a:r>
            <a:r>
              <a:rPr lang="en-US" sz="1600" dirty="0">
                <a:latin typeface="Poppins" panose="00000500000000000000" pitchFamily="2" charset="0"/>
                <a:cs typeface="Poppins" panose="00000500000000000000" pitchFamily="2" charset="0"/>
              </a:rPr>
              <a:t>s include;</a:t>
            </a:r>
            <a:endParaRPr sz="1600" dirty="0">
              <a:latin typeface="Poppins" panose="00000500000000000000" pitchFamily="2" charset="0"/>
              <a:cs typeface="Poppins" panose="00000500000000000000" pitchFamily="2" charset="0"/>
            </a:endParaRPr>
          </a:p>
        </p:txBody>
      </p:sp>
      <p:sp>
        <p:nvSpPr>
          <p:cNvPr id="28" name="TextBox 27">
            <a:extLst>
              <a:ext uri="{FF2B5EF4-FFF2-40B4-BE49-F238E27FC236}">
                <a16:creationId xmlns:a16="http://schemas.microsoft.com/office/drawing/2014/main" id="{F577FD2D-C1A5-D284-D47C-D2F7FD2173A4}"/>
              </a:ext>
            </a:extLst>
          </p:cNvPr>
          <p:cNvSpPr txBox="1"/>
          <p:nvPr/>
        </p:nvSpPr>
        <p:spPr>
          <a:xfrm>
            <a:off x="4979888" y="2740205"/>
            <a:ext cx="7089188" cy="584775"/>
          </a:xfrm>
          <a:prstGeom prst="rect">
            <a:avLst/>
          </a:prstGeom>
          <a:noFill/>
        </p:spPr>
        <p:txBody>
          <a:bodyPr wrap="square">
            <a:spAutoFit/>
          </a:bodyPr>
          <a:lstStyle/>
          <a:p>
            <a:pPr>
              <a:defRPr sz="1800">
                <a:solidFill>
                  <a:srgbClr val="282828"/>
                </a:solidFill>
              </a:defRPr>
            </a:pPr>
            <a:r>
              <a:rPr dirty="0"/>
              <a:t>🏭  </a:t>
            </a:r>
            <a:r>
              <a:rPr lang="en-US" sz="1400" dirty="0">
                <a:solidFill>
                  <a:schemeClr val="accent1"/>
                </a:solidFill>
                <a:latin typeface="Poppins" panose="00000500000000000000" pitchFamily="2" charset="0"/>
                <a:cs typeface="Poppins" panose="00000500000000000000" pitchFamily="2" charset="0"/>
              </a:rPr>
              <a:t>a business registered under any other law for the time being in force governing the establishment of business entities</a:t>
            </a:r>
            <a:endParaRPr sz="1400" dirty="0">
              <a:solidFill>
                <a:schemeClr val="accent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117742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37DEA-8BC0-08AE-6BFE-1432B3DCA39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2C73389-17C2-E9AA-2BB6-737991B7767F}"/>
              </a:ext>
            </a:extLst>
          </p:cNvPr>
          <p:cNvSpPr/>
          <p:nvPr/>
        </p:nvSpPr>
        <p:spPr>
          <a:xfrm>
            <a:off x="0" y="0"/>
            <a:ext cx="12191695" cy="749808"/>
          </a:xfrm>
          <a:prstGeom prst="rect">
            <a:avLst/>
          </a:prstGeom>
          <a:solidFill>
            <a:srgbClr val="003A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ight Triangle 4">
            <a:extLst>
              <a:ext uri="{FF2B5EF4-FFF2-40B4-BE49-F238E27FC236}">
                <a16:creationId xmlns:a16="http://schemas.microsoft.com/office/drawing/2014/main" id="{81B59A3B-EAD6-03C1-9C4A-A9FDAB0A2B98}"/>
              </a:ext>
            </a:extLst>
          </p:cNvPr>
          <p:cNvSpPr/>
          <p:nvPr/>
        </p:nvSpPr>
        <p:spPr>
          <a:xfrm>
            <a:off x="11448288" y="18288"/>
            <a:ext cx="731520" cy="731520"/>
          </a:xfrm>
          <a:prstGeom prst="rtTriangle">
            <a:avLst/>
          </a:prstGeom>
          <a:solidFill>
            <a:srgbClr val="FFF7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Isosceles Triangle 5">
            <a:extLst>
              <a:ext uri="{FF2B5EF4-FFF2-40B4-BE49-F238E27FC236}">
                <a16:creationId xmlns:a16="http://schemas.microsoft.com/office/drawing/2014/main" id="{33495CC1-ED48-E55D-8D36-B5CF7BD21A23}"/>
              </a:ext>
            </a:extLst>
          </p:cNvPr>
          <p:cNvSpPr/>
          <p:nvPr/>
        </p:nvSpPr>
        <p:spPr>
          <a:xfrm>
            <a:off x="6400800" y="6355080"/>
            <a:ext cx="685800" cy="45720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Isosceles Triangle 6">
            <a:extLst>
              <a:ext uri="{FF2B5EF4-FFF2-40B4-BE49-F238E27FC236}">
                <a16:creationId xmlns:a16="http://schemas.microsoft.com/office/drawing/2014/main" id="{5CC4AFA1-C929-C051-47A3-DDC4DEB84FFB}"/>
              </a:ext>
            </a:extLst>
          </p:cNvPr>
          <p:cNvSpPr/>
          <p:nvPr/>
        </p:nvSpPr>
        <p:spPr>
          <a:xfrm>
            <a:off x="6995160" y="6199632"/>
            <a:ext cx="868680" cy="594360"/>
          </a:xfrm>
          <a:prstGeom prst="triangle">
            <a:avLst/>
          </a:prstGeom>
          <a:solidFill>
            <a:srgbClr val="E6EEF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C697D23F-499A-0C30-77A7-1584DD2EFF17}"/>
              </a:ext>
            </a:extLst>
          </p:cNvPr>
          <p:cNvSpPr txBox="1"/>
          <p:nvPr/>
        </p:nvSpPr>
        <p:spPr>
          <a:xfrm>
            <a:off x="4076571" y="145509"/>
            <a:ext cx="3541099" cy="403187"/>
          </a:xfrm>
          <a:prstGeom prst="rect">
            <a:avLst/>
          </a:prstGeom>
          <a:noFill/>
        </p:spPr>
        <p:txBody>
          <a:bodyPr wrap="none" lIns="18288" tIns="9144" rIns="18288" bIns="9144">
            <a:spAutoFit/>
          </a:bodyPr>
          <a:lstStyle/>
          <a:p>
            <a:pPr algn="ctr">
              <a:defRPr sz="2500" b="1">
                <a:solidFill>
                  <a:srgbClr val="FFFFFF"/>
                </a:solidFill>
                <a:latin typeface="Aptos"/>
              </a:defRPr>
            </a:pPr>
            <a:r>
              <a:rPr lang="en-US" dirty="0">
                <a:latin typeface="Poppins" panose="00000500000000000000" pitchFamily="2" charset="0"/>
                <a:cs typeface="Poppins" panose="00000500000000000000" pitchFamily="2" charset="0"/>
              </a:rPr>
              <a:t>Employer obligations</a:t>
            </a:r>
          </a:p>
        </p:txBody>
      </p:sp>
      <p:sp>
        <p:nvSpPr>
          <p:cNvPr id="11" name="Rectangle 10">
            <a:extLst>
              <a:ext uri="{FF2B5EF4-FFF2-40B4-BE49-F238E27FC236}">
                <a16:creationId xmlns:a16="http://schemas.microsoft.com/office/drawing/2014/main" id="{9F92819F-11A7-2DD6-F7AC-9C065971838E}"/>
              </a:ext>
            </a:extLst>
          </p:cNvPr>
          <p:cNvSpPr/>
          <p:nvPr/>
        </p:nvSpPr>
        <p:spPr>
          <a:xfrm>
            <a:off x="11173968" y="118872"/>
            <a:ext cx="13716"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F5875C19-3999-CCAA-07C1-9B37F4C914EF}"/>
              </a:ext>
            </a:extLst>
          </p:cNvPr>
          <p:cNvSpPr txBox="1"/>
          <p:nvPr/>
        </p:nvSpPr>
        <p:spPr>
          <a:xfrm>
            <a:off x="7498079" y="2432303"/>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1</a:t>
            </a:r>
          </a:p>
        </p:txBody>
      </p:sp>
      <p:sp>
        <p:nvSpPr>
          <p:cNvPr id="9" name="Freeform 70">
            <a:extLst>
              <a:ext uri="{FF2B5EF4-FFF2-40B4-BE49-F238E27FC236}">
                <a16:creationId xmlns:a16="http://schemas.microsoft.com/office/drawing/2014/main" id="{6C6EAAD8-95C7-9FA0-822B-D8AE36B08FFC}"/>
              </a:ext>
            </a:extLst>
          </p:cNvPr>
          <p:cNvSpPr>
            <a:spLocks noChangeArrowheads="1"/>
          </p:cNvSpPr>
          <p:nvPr/>
        </p:nvSpPr>
        <p:spPr bwMode="auto">
          <a:xfrm>
            <a:off x="921011" y="3258916"/>
            <a:ext cx="1916357" cy="2596737"/>
          </a:xfrm>
          <a:prstGeom prst="roundRect">
            <a:avLst>
              <a:gd name="adj" fmla="val 13546"/>
            </a:avLst>
          </a:prstGeom>
          <a:solidFill>
            <a:srgbClr val="DCDFE1">
              <a:alpha val="35000"/>
            </a:srgbClr>
          </a:solidFill>
          <a:ln>
            <a:noFill/>
          </a:ln>
          <a:effectLst/>
        </p:spPr>
        <p:txBody>
          <a:bodyPr wrap="none" anchor="ctr"/>
          <a:lstStyle/>
          <a:p>
            <a:pPr defTabSz="1219170"/>
            <a:endParaRPr lang="en-US" dirty="0">
              <a:solidFill>
                <a:prstClr val="black"/>
              </a:solidFill>
              <a:latin typeface="Poppins" pitchFamily="2" charset="77"/>
            </a:endParaRPr>
          </a:p>
        </p:txBody>
      </p:sp>
      <p:sp>
        <p:nvSpPr>
          <p:cNvPr id="10" name="Freeform 70">
            <a:extLst>
              <a:ext uri="{FF2B5EF4-FFF2-40B4-BE49-F238E27FC236}">
                <a16:creationId xmlns:a16="http://schemas.microsoft.com/office/drawing/2014/main" id="{1AEC3472-57F2-8C86-F5E2-0AA071E8D285}"/>
              </a:ext>
            </a:extLst>
          </p:cNvPr>
          <p:cNvSpPr>
            <a:spLocks noChangeArrowheads="1"/>
          </p:cNvSpPr>
          <p:nvPr/>
        </p:nvSpPr>
        <p:spPr bwMode="auto">
          <a:xfrm>
            <a:off x="2992872" y="3313096"/>
            <a:ext cx="1916357" cy="2596737"/>
          </a:xfrm>
          <a:prstGeom prst="roundRect">
            <a:avLst>
              <a:gd name="adj" fmla="val 13546"/>
            </a:avLst>
          </a:prstGeom>
          <a:solidFill>
            <a:srgbClr val="DCDFE1">
              <a:alpha val="35000"/>
            </a:srgbClr>
          </a:solidFill>
          <a:ln>
            <a:noFill/>
          </a:ln>
          <a:effectLst/>
        </p:spPr>
        <p:txBody>
          <a:bodyPr wrap="none" anchor="ctr"/>
          <a:lstStyle/>
          <a:p>
            <a:pPr defTabSz="1219170"/>
            <a:endParaRPr lang="en-US" dirty="0">
              <a:solidFill>
                <a:prstClr val="black"/>
              </a:solidFill>
              <a:latin typeface="Poppins" pitchFamily="2" charset="77"/>
            </a:endParaRPr>
          </a:p>
        </p:txBody>
      </p:sp>
      <p:sp>
        <p:nvSpPr>
          <p:cNvPr id="25" name="Freeform 70">
            <a:extLst>
              <a:ext uri="{FF2B5EF4-FFF2-40B4-BE49-F238E27FC236}">
                <a16:creationId xmlns:a16="http://schemas.microsoft.com/office/drawing/2014/main" id="{E0D5171E-5CB0-41D3-3097-000292D83DBD}"/>
              </a:ext>
            </a:extLst>
          </p:cNvPr>
          <p:cNvSpPr>
            <a:spLocks noChangeArrowheads="1"/>
          </p:cNvSpPr>
          <p:nvPr/>
        </p:nvSpPr>
        <p:spPr bwMode="auto">
          <a:xfrm>
            <a:off x="5062515" y="3313096"/>
            <a:ext cx="1916357" cy="2596737"/>
          </a:xfrm>
          <a:prstGeom prst="roundRect">
            <a:avLst>
              <a:gd name="adj" fmla="val 13546"/>
            </a:avLst>
          </a:prstGeom>
          <a:solidFill>
            <a:srgbClr val="DCDFE1">
              <a:alpha val="35000"/>
            </a:srgbClr>
          </a:solidFill>
          <a:ln>
            <a:noFill/>
          </a:ln>
          <a:effectLst/>
        </p:spPr>
        <p:txBody>
          <a:bodyPr wrap="none" anchor="ctr"/>
          <a:lstStyle/>
          <a:p>
            <a:pPr defTabSz="1219170"/>
            <a:endParaRPr lang="en-US" dirty="0">
              <a:solidFill>
                <a:srgbClr val="002060"/>
              </a:solidFill>
              <a:latin typeface="Poppins" pitchFamily="2" charset="77"/>
            </a:endParaRPr>
          </a:p>
        </p:txBody>
      </p:sp>
      <p:sp>
        <p:nvSpPr>
          <p:cNvPr id="26" name="Freeform 70">
            <a:extLst>
              <a:ext uri="{FF2B5EF4-FFF2-40B4-BE49-F238E27FC236}">
                <a16:creationId xmlns:a16="http://schemas.microsoft.com/office/drawing/2014/main" id="{562E93A3-81A8-E8D6-FB6F-01682E469FDE}"/>
              </a:ext>
            </a:extLst>
          </p:cNvPr>
          <p:cNvSpPr>
            <a:spLocks noChangeArrowheads="1"/>
          </p:cNvSpPr>
          <p:nvPr/>
        </p:nvSpPr>
        <p:spPr bwMode="auto">
          <a:xfrm>
            <a:off x="7075276" y="3338144"/>
            <a:ext cx="1916357" cy="2596737"/>
          </a:xfrm>
          <a:prstGeom prst="roundRect">
            <a:avLst>
              <a:gd name="adj" fmla="val 13546"/>
            </a:avLst>
          </a:prstGeom>
          <a:solidFill>
            <a:srgbClr val="DCDFE1">
              <a:alpha val="35000"/>
            </a:srgbClr>
          </a:solidFill>
          <a:ln>
            <a:noFill/>
          </a:ln>
          <a:effectLst/>
        </p:spPr>
        <p:txBody>
          <a:bodyPr wrap="none" anchor="ctr"/>
          <a:lstStyle/>
          <a:p>
            <a:pPr defTabSz="1219170"/>
            <a:endParaRPr lang="en-US" dirty="0">
              <a:solidFill>
                <a:prstClr val="black"/>
              </a:solidFill>
              <a:latin typeface="Poppins" pitchFamily="2" charset="77"/>
            </a:endParaRPr>
          </a:p>
        </p:txBody>
      </p:sp>
      <p:sp>
        <p:nvSpPr>
          <p:cNvPr id="27" name="Freeform 70">
            <a:extLst>
              <a:ext uri="{FF2B5EF4-FFF2-40B4-BE49-F238E27FC236}">
                <a16:creationId xmlns:a16="http://schemas.microsoft.com/office/drawing/2014/main" id="{63FDF951-0F01-595C-4457-7A4C99934C94}"/>
              </a:ext>
            </a:extLst>
          </p:cNvPr>
          <p:cNvSpPr>
            <a:spLocks noChangeArrowheads="1"/>
          </p:cNvSpPr>
          <p:nvPr/>
        </p:nvSpPr>
        <p:spPr bwMode="auto">
          <a:xfrm>
            <a:off x="9171158" y="3313096"/>
            <a:ext cx="1916357" cy="2596737"/>
          </a:xfrm>
          <a:prstGeom prst="roundRect">
            <a:avLst>
              <a:gd name="adj" fmla="val 13546"/>
            </a:avLst>
          </a:prstGeom>
          <a:solidFill>
            <a:srgbClr val="DCDFE1">
              <a:alpha val="35000"/>
            </a:srgbClr>
          </a:solidFill>
          <a:ln>
            <a:noFill/>
          </a:ln>
          <a:effectLst/>
        </p:spPr>
        <p:txBody>
          <a:bodyPr wrap="none" anchor="ctr"/>
          <a:lstStyle/>
          <a:p>
            <a:pPr defTabSz="1219170"/>
            <a:endParaRPr lang="en-US" dirty="0">
              <a:solidFill>
                <a:prstClr val="black"/>
              </a:solidFill>
              <a:latin typeface="Poppins" pitchFamily="2" charset="77"/>
            </a:endParaRPr>
          </a:p>
        </p:txBody>
      </p:sp>
      <p:sp>
        <p:nvSpPr>
          <p:cNvPr id="29" name="TextBox 28">
            <a:extLst>
              <a:ext uri="{FF2B5EF4-FFF2-40B4-BE49-F238E27FC236}">
                <a16:creationId xmlns:a16="http://schemas.microsoft.com/office/drawing/2014/main" id="{F6128DDC-4ED3-B229-0169-37F74CC92B3A}"/>
              </a:ext>
            </a:extLst>
          </p:cNvPr>
          <p:cNvSpPr txBox="1"/>
          <p:nvPr/>
        </p:nvSpPr>
        <p:spPr>
          <a:xfrm>
            <a:off x="989222" y="3827501"/>
            <a:ext cx="1916924" cy="615553"/>
          </a:xfrm>
          <a:prstGeom prst="rect">
            <a:avLst/>
          </a:prstGeom>
          <a:noFill/>
        </p:spPr>
        <p:txBody>
          <a:bodyPr wrap="square" rtlCol="0" anchor="b">
            <a:spAutoFit/>
          </a:bodyPr>
          <a:lstStyle/>
          <a:p>
            <a:pPr algn="ctr" defTabSz="1219170"/>
            <a:r>
              <a:rPr lang="en-US" sz="1700" b="1" spc="-15" dirty="0">
                <a:solidFill>
                  <a:schemeClr val="accent1"/>
                </a:solidFill>
                <a:latin typeface="Poppins" pitchFamily="2" charset="77"/>
                <a:cs typeface="Poppins" pitchFamily="2" charset="77"/>
              </a:rPr>
              <a:t>Employer Registration</a:t>
            </a:r>
          </a:p>
        </p:txBody>
      </p:sp>
      <p:sp>
        <p:nvSpPr>
          <p:cNvPr id="30" name="TextBox 29">
            <a:extLst>
              <a:ext uri="{FF2B5EF4-FFF2-40B4-BE49-F238E27FC236}">
                <a16:creationId xmlns:a16="http://schemas.microsoft.com/office/drawing/2014/main" id="{6FF171D2-7735-1380-2624-484BB17D05C0}"/>
              </a:ext>
            </a:extLst>
          </p:cNvPr>
          <p:cNvSpPr txBox="1"/>
          <p:nvPr/>
        </p:nvSpPr>
        <p:spPr>
          <a:xfrm>
            <a:off x="3020843" y="3819619"/>
            <a:ext cx="1916923" cy="615553"/>
          </a:xfrm>
          <a:prstGeom prst="rect">
            <a:avLst/>
          </a:prstGeom>
          <a:noFill/>
        </p:spPr>
        <p:txBody>
          <a:bodyPr wrap="square" rtlCol="0" anchor="b">
            <a:spAutoFit/>
          </a:bodyPr>
          <a:lstStyle/>
          <a:p>
            <a:pPr algn="ctr" defTabSz="1219170"/>
            <a:r>
              <a:rPr lang="en-US" sz="1700" b="1" spc="-15" dirty="0">
                <a:solidFill>
                  <a:schemeClr val="accent1"/>
                </a:solidFill>
                <a:latin typeface="Poppins" pitchFamily="2" charset="77"/>
                <a:cs typeface="Poppins" pitchFamily="2" charset="77"/>
              </a:rPr>
              <a:t>Employee registration</a:t>
            </a:r>
          </a:p>
        </p:txBody>
      </p:sp>
      <p:sp>
        <p:nvSpPr>
          <p:cNvPr id="32" name="TextBox 31">
            <a:extLst>
              <a:ext uri="{FF2B5EF4-FFF2-40B4-BE49-F238E27FC236}">
                <a16:creationId xmlns:a16="http://schemas.microsoft.com/office/drawing/2014/main" id="{984CF684-B8D3-24E7-4DE7-8CC39BAEAE1F}"/>
              </a:ext>
            </a:extLst>
          </p:cNvPr>
          <p:cNvSpPr txBox="1"/>
          <p:nvPr/>
        </p:nvSpPr>
        <p:spPr>
          <a:xfrm>
            <a:off x="7085844" y="3759348"/>
            <a:ext cx="1916923" cy="877163"/>
          </a:xfrm>
          <a:prstGeom prst="rect">
            <a:avLst/>
          </a:prstGeom>
          <a:noFill/>
        </p:spPr>
        <p:txBody>
          <a:bodyPr wrap="square" rtlCol="0" anchor="b">
            <a:spAutoFit/>
          </a:bodyPr>
          <a:lstStyle/>
          <a:p>
            <a:pPr algn="ctr" defTabSz="1219170"/>
            <a:r>
              <a:rPr lang="en-US" sz="1700" b="1" spc="-15" dirty="0">
                <a:solidFill>
                  <a:schemeClr val="accent1"/>
                </a:solidFill>
                <a:latin typeface="Poppins" pitchFamily="2" charset="77"/>
                <a:cs typeface="Poppins" pitchFamily="2" charset="77"/>
              </a:rPr>
              <a:t>Honoring payment plans</a:t>
            </a:r>
          </a:p>
          <a:p>
            <a:pPr algn="ctr" defTabSz="1219170"/>
            <a:r>
              <a:rPr lang="en-US" sz="1700" b="1" spc="-15" dirty="0">
                <a:solidFill>
                  <a:schemeClr val="accent1"/>
                </a:solidFill>
                <a:latin typeface="Poppins" pitchFamily="2" charset="77"/>
                <a:cs typeface="Poppins" pitchFamily="2" charset="77"/>
              </a:rPr>
              <a:t> </a:t>
            </a:r>
          </a:p>
        </p:txBody>
      </p:sp>
      <p:pic>
        <p:nvPicPr>
          <p:cNvPr id="33" name="Picture 12" descr="Income - Free commerce and shopping icons">
            <a:extLst>
              <a:ext uri="{FF2B5EF4-FFF2-40B4-BE49-F238E27FC236}">
                <a16:creationId xmlns:a16="http://schemas.microsoft.com/office/drawing/2014/main" id="{0FB6F436-D14D-3D9B-353C-A05CFB01B60B}"/>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46945" y="1820036"/>
            <a:ext cx="12192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4" descr="Registration icon PNG and SVG Vector Free Download">
            <a:extLst>
              <a:ext uri="{FF2B5EF4-FFF2-40B4-BE49-F238E27FC236}">
                <a16:creationId xmlns:a16="http://schemas.microsoft.com/office/drawing/2014/main" id="{BD441C90-EB25-36AE-3284-8596CC22F622}"/>
              </a:ext>
            </a:extLst>
          </p:cNvPr>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29120" y="1814045"/>
            <a:ext cx="1100139" cy="1219201"/>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7D466784-021B-2A43-6B34-CF6DC0367D07}"/>
              </a:ext>
            </a:extLst>
          </p:cNvPr>
          <p:cNvSpPr txBox="1"/>
          <p:nvPr/>
        </p:nvSpPr>
        <p:spPr>
          <a:xfrm>
            <a:off x="9199128" y="3796307"/>
            <a:ext cx="1916923" cy="1400383"/>
          </a:xfrm>
          <a:prstGeom prst="rect">
            <a:avLst/>
          </a:prstGeom>
          <a:noFill/>
        </p:spPr>
        <p:txBody>
          <a:bodyPr wrap="square" rtlCol="0" anchor="b">
            <a:spAutoFit/>
          </a:bodyPr>
          <a:lstStyle/>
          <a:p>
            <a:pPr algn="ctr" defTabSz="1219170"/>
            <a:r>
              <a:rPr lang="en-US" sz="1700" b="1" spc="-15" dirty="0">
                <a:solidFill>
                  <a:schemeClr val="accent1"/>
                </a:solidFill>
                <a:latin typeface="Poppins" pitchFamily="2" charset="77"/>
                <a:cs typeface="Poppins" pitchFamily="2" charset="77"/>
              </a:rPr>
              <a:t>Provision of documents and access to premises to aid inspection</a:t>
            </a:r>
          </a:p>
        </p:txBody>
      </p:sp>
      <p:sp>
        <p:nvSpPr>
          <p:cNvPr id="36" name="TextBox 35">
            <a:extLst>
              <a:ext uri="{FF2B5EF4-FFF2-40B4-BE49-F238E27FC236}">
                <a16:creationId xmlns:a16="http://schemas.microsoft.com/office/drawing/2014/main" id="{D430275B-3E3B-2CB6-E496-264260828D61}"/>
              </a:ext>
            </a:extLst>
          </p:cNvPr>
          <p:cNvSpPr txBox="1"/>
          <p:nvPr/>
        </p:nvSpPr>
        <p:spPr>
          <a:xfrm>
            <a:off x="5004524" y="3725338"/>
            <a:ext cx="1916923" cy="877163"/>
          </a:xfrm>
          <a:prstGeom prst="rect">
            <a:avLst/>
          </a:prstGeom>
          <a:noFill/>
        </p:spPr>
        <p:txBody>
          <a:bodyPr wrap="square" rtlCol="0" anchor="b">
            <a:spAutoFit/>
          </a:bodyPr>
          <a:lstStyle/>
          <a:p>
            <a:pPr algn="ctr" defTabSz="1219170"/>
            <a:r>
              <a:rPr lang="en-US" sz="1700" b="1" spc="-15" dirty="0">
                <a:solidFill>
                  <a:schemeClr val="accent1"/>
                </a:solidFill>
                <a:latin typeface="Poppins" pitchFamily="2" charset="77"/>
                <a:cs typeface="Poppins" pitchFamily="2" charset="77"/>
              </a:rPr>
              <a:t>Remit contributions by 15th</a:t>
            </a:r>
          </a:p>
        </p:txBody>
      </p:sp>
      <p:pic>
        <p:nvPicPr>
          <p:cNvPr id="37" name="Picture 14" descr="Registration icon PNG and SVG Vector Free Download">
            <a:extLst>
              <a:ext uri="{FF2B5EF4-FFF2-40B4-BE49-F238E27FC236}">
                <a16:creationId xmlns:a16="http://schemas.microsoft.com/office/drawing/2014/main" id="{0CA12615-F79E-96CE-8851-01FB048C1DD0}"/>
              </a:ext>
            </a:extLst>
          </p:cNvPr>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26715" y="1838434"/>
            <a:ext cx="1100139" cy="121920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Payment Plan Svg Png Icon Free Download (#292159) - OnlineWebFonts.COM">
            <a:extLst>
              <a:ext uri="{FF2B5EF4-FFF2-40B4-BE49-F238E27FC236}">
                <a16:creationId xmlns:a16="http://schemas.microsoft.com/office/drawing/2014/main" id="{6CD1052B-5699-6DDE-23C9-42C317D067F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87883" y="1767222"/>
            <a:ext cx="1312844" cy="1312844"/>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Document Approve icon SVG Vector &amp; PNG Free Download | UXWing">
            <a:extLst>
              <a:ext uri="{FF2B5EF4-FFF2-40B4-BE49-F238E27FC236}">
                <a16:creationId xmlns:a16="http://schemas.microsoft.com/office/drawing/2014/main" id="{98BC44B7-975E-97CA-BDD9-AAD0F9F71FA9}"/>
              </a:ext>
            </a:extLst>
          </p:cNvPr>
          <p:cNvPicPr>
            <a:picLocks noChangeAspect="1" noChangeArrowheads="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427176" y="1809445"/>
            <a:ext cx="1042497" cy="1223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933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id="{45B12D08-A232-1645-A105-2BC5ED0B58EB}"/>
              </a:ext>
            </a:extLst>
          </p:cNvPr>
          <p:cNvCxnSpPr>
            <a:cxnSpLocks/>
          </p:cNvCxnSpPr>
          <p:nvPr/>
        </p:nvCxnSpPr>
        <p:spPr>
          <a:xfrm flipH="1">
            <a:off x="1193073" y="1733551"/>
            <a:ext cx="4314011" cy="0"/>
          </a:xfrm>
          <a:prstGeom prst="line">
            <a:avLst/>
          </a:prstGeom>
          <a:ln w="38100">
            <a:solidFill>
              <a:schemeClr val="bg1">
                <a:lumMod val="75000"/>
              </a:schemeClr>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0D95A8B-ED8B-ED4B-B38D-A8C8F01AB926}"/>
              </a:ext>
            </a:extLst>
          </p:cNvPr>
          <p:cNvCxnSpPr>
            <a:cxnSpLocks/>
          </p:cNvCxnSpPr>
          <p:nvPr/>
        </p:nvCxnSpPr>
        <p:spPr>
          <a:xfrm flipH="1">
            <a:off x="6684916" y="1733551"/>
            <a:ext cx="4314011" cy="0"/>
          </a:xfrm>
          <a:prstGeom prst="line">
            <a:avLst/>
          </a:prstGeom>
          <a:ln w="38100">
            <a:solidFill>
              <a:schemeClr val="bg1">
                <a:lumMod val="75000"/>
              </a:schemeClr>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C7A5BB8C-8510-1344-81BB-835C0BCD9B7F}"/>
              </a:ext>
            </a:extLst>
          </p:cNvPr>
          <p:cNvSpPr/>
          <p:nvPr/>
        </p:nvSpPr>
        <p:spPr>
          <a:xfrm>
            <a:off x="1193077" y="2144718"/>
            <a:ext cx="4314009" cy="87493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2" name="Oval 1">
            <a:extLst>
              <a:ext uri="{FF2B5EF4-FFF2-40B4-BE49-F238E27FC236}">
                <a16:creationId xmlns:a16="http://schemas.microsoft.com/office/drawing/2014/main" id="{7CBC00E3-1825-374A-86B8-61E465BBAFF4}"/>
              </a:ext>
            </a:extLst>
          </p:cNvPr>
          <p:cNvSpPr/>
          <p:nvPr/>
        </p:nvSpPr>
        <p:spPr>
          <a:xfrm>
            <a:off x="1245629" y="2253247"/>
            <a:ext cx="590551" cy="5905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6" name="Rounded Rectangle 5">
            <a:extLst>
              <a:ext uri="{FF2B5EF4-FFF2-40B4-BE49-F238E27FC236}">
                <a16:creationId xmlns:a16="http://schemas.microsoft.com/office/drawing/2014/main" id="{ED7B0A12-3F84-494A-A143-055695EC5BAC}"/>
              </a:ext>
            </a:extLst>
          </p:cNvPr>
          <p:cNvSpPr/>
          <p:nvPr/>
        </p:nvSpPr>
        <p:spPr>
          <a:xfrm>
            <a:off x="1223681" y="4198167"/>
            <a:ext cx="4314009" cy="11123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7" name="Oval 6">
            <a:extLst>
              <a:ext uri="{FF2B5EF4-FFF2-40B4-BE49-F238E27FC236}">
                <a16:creationId xmlns:a16="http://schemas.microsoft.com/office/drawing/2014/main" id="{902CE3C2-9AFA-2B4E-B584-8600E2F56B94}"/>
              </a:ext>
            </a:extLst>
          </p:cNvPr>
          <p:cNvSpPr/>
          <p:nvPr/>
        </p:nvSpPr>
        <p:spPr>
          <a:xfrm>
            <a:off x="1187851" y="4208827"/>
            <a:ext cx="590551" cy="5905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10" name="Rounded Rectangle 9">
            <a:extLst>
              <a:ext uri="{FF2B5EF4-FFF2-40B4-BE49-F238E27FC236}">
                <a16:creationId xmlns:a16="http://schemas.microsoft.com/office/drawing/2014/main" id="{FF078FF9-71F3-DF44-9FA7-51BD059300A1}"/>
              </a:ext>
            </a:extLst>
          </p:cNvPr>
          <p:cNvSpPr/>
          <p:nvPr/>
        </p:nvSpPr>
        <p:spPr>
          <a:xfrm>
            <a:off x="1193077" y="5534116"/>
            <a:ext cx="4314009" cy="11123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11" name="Oval 10">
            <a:extLst>
              <a:ext uri="{FF2B5EF4-FFF2-40B4-BE49-F238E27FC236}">
                <a16:creationId xmlns:a16="http://schemas.microsoft.com/office/drawing/2014/main" id="{5F322B17-13B8-6E44-AAF6-05BB211E9725}"/>
              </a:ext>
            </a:extLst>
          </p:cNvPr>
          <p:cNvSpPr/>
          <p:nvPr/>
        </p:nvSpPr>
        <p:spPr>
          <a:xfrm>
            <a:off x="1193075" y="5534117"/>
            <a:ext cx="590551" cy="5905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12" name="Rounded Rectangle 11">
            <a:extLst>
              <a:ext uri="{FF2B5EF4-FFF2-40B4-BE49-F238E27FC236}">
                <a16:creationId xmlns:a16="http://schemas.microsoft.com/office/drawing/2014/main" id="{DD2D2912-0BB1-A741-8337-164A3C237213}"/>
              </a:ext>
            </a:extLst>
          </p:cNvPr>
          <p:cNvSpPr/>
          <p:nvPr/>
        </p:nvSpPr>
        <p:spPr>
          <a:xfrm>
            <a:off x="6684918" y="2326821"/>
            <a:ext cx="1954585" cy="122138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13" name="Oval 12">
            <a:extLst>
              <a:ext uri="{FF2B5EF4-FFF2-40B4-BE49-F238E27FC236}">
                <a16:creationId xmlns:a16="http://schemas.microsoft.com/office/drawing/2014/main" id="{3F626941-A6D6-FF4E-980B-4AE2A33FFD99}"/>
              </a:ext>
            </a:extLst>
          </p:cNvPr>
          <p:cNvSpPr/>
          <p:nvPr/>
        </p:nvSpPr>
        <p:spPr>
          <a:xfrm>
            <a:off x="6684918" y="2326822"/>
            <a:ext cx="590551" cy="59055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16" name="Rounded Rectangle 15">
            <a:extLst>
              <a:ext uri="{FF2B5EF4-FFF2-40B4-BE49-F238E27FC236}">
                <a16:creationId xmlns:a16="http://schemas.microsoft.com/office/drawing/2014/main" id="{6677F9D6-1B9F-D64E-A32C-6A1E07D74FE9}"/>
              </a:ext>
            </a:extLst>
          </p:cNvPr>
          <p:cNvSpPr/>
          <p:nvPr/>
        </p:nvSpPr>
        <p:spPr>
          <a:xfrm>
            <a:off x="6684918" y="3935549"/>
            <a:ext cx="1954585" cy="111231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17" name="Oval 16">
            <a:extLst>
              <a:ext uri="{FF2B5EF4-FFF2-40B4-BE49-F238E27FC236}">
                <a16:creationId xmlns:a16="http://schemas.microsoft.com/office/drawing/2014/main" id="{F296CEF1-85A7-A74A-A8F3-1ECA62EA1014}"/>
              </a:ext>
            </a:extLst>
          </p:cNvPr>
          <p:cNvSpPr/>
          <p:nvPr/>
        </p:nvSpPr>
        <p:spPr>
          <a:xfrm>
            <a:off x="6684918" y="3935550"/>
            <a:ext cx="590551" cy="59055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20" name="Rounded Rectangle 19">
            <a:extLst>
              <a:ext uri="{FF2B5EF4-FFF2-40B4-BE49-F238E27FC236}">
                <a16:creationId xmlns:a16="http://schemas.microsoft.com/office/drawing/2014/main" id="{65B08553-FE7C-C342-A881-7D6D53AF7965}"/>
              </a:ext>
            </a:extLst>
          </p:cNvPr>
          <p:cNvSpPr/>
          <p:nvPr/>
        </p:nvSpPr>
        <p:spPr>
          <a:xfrm>
            <a:off x="6684919" y="5363593"/>
            <a:ext cx="1954583" cy="128283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21" name="Oval 20">
            <a:extLst>
              <a:ext uri="{FF2B5EF4-FFF2-40B4-BE49-F238E27FC236}">
                <a16:creationId xmlns:a16="http://schemas.microsoft.com/office/drawing/2014/main" id="{172E6395-56CA-454A-9BEE-C1F3E59CFBCE}"/>
              </a:ext>
            </a:extLst>
          </p:cNvPr>
          <p:cNvSpPr/>
          <p:nvPr/>
        </p:nvSpPr>
        <p:spPr>
          <a:xfrm>
            <a:off x="6684918" y="5513095"/>
            <a:ext cx="590551" cy="59055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22" name="Chevron 21">
            <a:extLst>
              <a:ext uri="{FF2B5EF4-FFF2-40B4-BE49-F238E27FC236}">
                <a16:creationId xmlns:a16="http://schemas.microsoft.com/office/drawing/2014/main" id="{78BAEA5B-153C-AD4A-ADAD-46DC67630261}"/>
              </a:ext>
            </a:extLst>
          </p:cNvPr>
          <p:cNvSpPr/>
          <p:nvPr/>
        </p:nvSpPr>
        <p:spPr>
          <a:xfrm>
            <a:off x="2048742" y="1494410"/>
            <a:ext cx="2602679" cy="484095"/>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23" name="Chevron 22">
            <a:extLst>
              <a:ext uri="{FF2B5EF4-FFF2-40B4-BE49-F238E27FC236}">
                <a16:creationId xmlns:a16="http://schemas.microsoft.com/office/drawing/2014/main" id="{729A5A60-6423-0F4E-B487-91401DB41310}"/>
              </a:ext>
            </a:extLst>
          </p:cNvPr>
          <p:cNvSpPr/>
          <p:nvPr/>
        </p:nvSpPr>
        <p:spPr>
          <a:xfrm flipH="1">
            <a:off x="7541793" y="1494410"/>
            <a:ext cx="2601468" cy="484095"/>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26" name="Freeform 25">
            <a:extLst>
              <a:ext uri="{FF2B5EF4-FFF2-40B4-BE49-F238E27FC236}">
                <a16:creationId xmlns:a16="http://schemas.microsoft.com/office/drawing/2014/main" id="{2277C497-87F2-A641-BC52-14D950F2715E}"/>
              </a:ext>
            </a:extLst>
          </p:cNvPr>
          <p:cNvSpPr/>
          <p:nvPr/>
        </p:nvSpPr>
        <p:spPr>
          <a:xfrm>
            <a:off x="5673041" y="1305210"/>
            <a:ext cx="422961" cy="858551"/>
          </a:xfrm>
          <a:custGeom>
            <a:avLst/>
            <a:gdLst>
              <a:gd name="connsiteX0" fmla="*/ 845921 w 845921"/>
              <a:gd name="connsiteY0" fmla="*/ 0 h 1717099"/>
              <a:gd name="connsiteX1" fmla="*/ 845921 w 845921"/>
              <a:gd name="connsiteY1" fmla="*/ 1717099 h 1717099"/>
              <a:gd name="connsiteX2" fmla="*/ 771371 w 845921"/>
              <a:gd name="connsiteY2" fmla="*/ 1713334 h 1717099"/>
              <a:gd name="connsiteX3" fmla="*/ 0 w 845921"/>
              <a:gd name="connsiteY3" fmla="*/ 858549 h 1717099"/>
              <a:gd name="connsiteX4" fmla="*/ 771371 w 845921"/>
              <a:gd name="connsiteY4" fmla="*/ 3764 h 1717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921" h="1717099">
                <a:moveTo>
                  <a:pt x="845921" y="0"/>
                </a:moveTo>
                <a:lnTo>
                  <a:pt x="845921" y="1717099"/>
                </a:lnTo>
                <a:lnTo>
                  <a:pt x="771371" y="1713334"/>
                </a:lnTo>
                <a:cubicBezTo>
                  <a:pt x="338103" y="1669333"/>
                  <a:pt x="0" y="1303426"/>
                  <a:pt x="0" y="858549"/>
                </a:cubicBezTo>
                <a:cubicBezTo>
                  <a:pt x="0" y="413673"/>
                  <a:pt x="338103" y="47765"/>
                  <a:pt x="771371" y="3764"/>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27" name="Freeform 26">
            <a:extLst>
              <a:ext uri="{FF2B5EF4-FFF2-40B4-BE49-F238E27FC236}">
                <a16:creationId xmlns:a16="http://schemas.microsoft.com/office/drawing/2014/main" id="{5B513782-EF45-1D4F-8B5B-EE5D50DD5412}"/>
              </a:ext>
            </a:extLst>
          </p:cNvPr>
          <p:cNvSpPr/>
          <p:nvPr/>
        </p:nvSpPr>
        <p:spPr>
          <a:xfrm rot="10800000">
            <a:off x="6096002" y="1305210"/>
            <a:ext cx="422961" cy="858551"/>
          </a:xfrm>
          <a:custGeom>
            <a:avLst/>
            <a:gdLst>
              <a:gd name="connsiteX0" fmla="*/ 845921 w 845921"/>
              <a:gd name="connsiteY0" fmla="*/ 0 h 1717099"/>
              <a:gd name="connsiteX1" fmla="*/ 845921 w 845921"/>
              <a:gd name="connsiteY1" fmla="*/ 1717099 h 1717099"/>
              <a:gd name="connsiteX2" fmla="*/ 771371 w 845921"/>
              <a:gd name="connsiteY2" fmla="*/ 1713334 h 1717099"/>
              <a:gd name="connsiteX3" fmla="*/ 0 w 845921"/>
              <a:gd name="connsiteY3" fmla="*/ 858549 h 1717099"/>
              <a:gd name="connsiteX4" fmla="*/ 771371 w 845921"/>
              <a:gd name="connsiteY4" fmla="*/ 3764 h 1717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921" h="1717099">
                <a:moveTo>
                  <a:pt x="845921" y="0"/>
                </a:moveTo>
                <a:lnTo>
                  <a:pt x="845921" y="1717099"/>
                </a:lnTo>
                <a:lnTo>
                  <a:pt x="771371" y="1713334"/>
                </a:lnTo>
                <a:cubicBezTo>
                  <a:pt x="338103" y="1669333"/>
                  <a:pt x="0" y="1303426"/>
                  <a:pt x="0" y="858549"/>
                </a:cubicBezTo>
                <a:cubicBezTo>
                  <a:pt x="0" y="413673"/>
                  <a:pt x="338103" y="47765"/>
                  <a:pt x="771371" y="376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cxnSp>
        <p:nvCxnSpPr>
          <p:cNvPr id="29" name="Straight Connector 28">
            <a:extLst>
              <a:ext uri="{FF2B5EF4-FFF2-40B4-BE49-F238E27FC236}">
                <a16:creationId xmlns:a16="http://schemas.microsoft.com/office/drawing/2014/main" id="{74CD9035-784F-724E-8B63-0B36B9F21497}"/>
              </a:ext>
            </a:extLst>
          </p:cNvPr>
          <p:cNvCxnSpPr>
            <a:cxnSpLocks/>
          </p:cNvCxnSpPr>
          <p:nvPr/>
        </p:nvCxnSpPr>
        <p:spPr>
          <a:xfrm>
            <a:off x="6096000" y="2326823"/>
            <a:ext cx="0" cy="3797844"/>
          </a:xfrm>
          <a:prstGeom prst="line">
            <a:avLst/>
          </a:prstGeom>
          <a:ln w="38100">
            <a:solidFill>
              <a:schemeClr val="bg1">
                <a:lumMod val="75000"/>
              </a:schemeClr>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36" name="Freeform 735">
            <a:extLst>
              <a:ext uri="{FF2B5EF4-FFF2-40B4-BE49-F238E27FC236}">
                <a16:creationId xmlns:a16="http://schemas.microsoft.com/office/drawing/2014/main" id="{73980EFB-0983-3D4D-A286-B12B8D866C93}"/>
              </a:ext>
            </a:extLst>
          </p:cNvPr>
          <p:cNvSpPr>
            <a:spLocks noChangeArrowheads="1"/>
          </p:cNvSpPr>
          <p:nvPr/>
        </p:nvSpPr>
        <p:spPr bwMode="auto">
          <a:xfrm>
            <a:off x="1400581" y="2440218"/>
            <a:ext cx="280647" cy="321716"/>
          </a:xfrm>
          <a:custGeom>
            <a:avLst/>
            <a:gdLst/>
            <a:ahLst/>
            <a:cxnLst/>
            <a:rect l="0" t="0" r="r" b="b"/>
            <a:pathLst>
              <a:path w="259989" h="297474">
                <a:moveTo>
                  <a:pt x="131617" y="219900"/>
                </a:moveTo>
                <a:cubicBezTo>
                  <a:pt x="129093" y="229597"/>
                  <a:pt x="125127" y="236061"/>
                  <a:pt x="115751" y="242167"/>
                </a:cubicBezTo>
                <a:cubicBezTo>
                  <a:pt x="111785" y="244681"/>
                  <a:pt x="109621" y="249709"/>
                  <a:pt x="111063" y="254737"/>
                </a:cubicBezTo>
                <a:cubicBezTo>
                  <a:pt x="112506" y="259764"/>
                  <a:pt x="117915" y="263356"/>
                  <a:pt x="125487" y="264433"/>
                </a:cubicBezTo>
                <a:lnTo>
                  <a:pt x="125487" y="253659"/>
                </a:lnTo>
                <a:cubicBezTo>
                  <a:pt x="125487" y="251504"/>
                  <a:pt x="127651" y="248990"/>
                  <a:pt x="130175" y="248990"/>
                </a:cubicBezTo>
                <a:cubicBezTo>
                  <a:pt x="132699" y="248990"/>
                  <a:pt x="134502" y="251504"/>
                  <a:pt x="134502" y="253659"/>
                </a:cubicBezTo>
                <a:lnTo>
                  <a:pt x="134502" y="265152"/>
                </a:lnTo>
                <a:cubicBezTo>
                  <a:pt x="140272" y="264433"/>
                  <a:pt x="144238" y="262997"/>
                  <a:pt x="146762" y="260124"/>
                </a:cubicBezTo>
                <a:cubicBezTo>
                  <a:pt x="150008" y="256173"/>
                  <a:pt x="149647" y="251145"/>
                  <a:pt x="148926" y="247195"/>
                </a:cubicBezTo>
                <a:cubicBezTo>
                  <a:pt x="147484" y="237498"/>
                  <a:pt x="138108" y="226724"/>
                  <a:pt x="131617" y="219900"/>
                </a:cubicBezTo>
                <a:close/>
                <a:moveTo>
                  <a:pt x="130175" y="186500"/>
                </a:moveTo>
                <a:cubicBezTo>
                  <a:pt x="88706" y="186500"/>
                  <a:pt x="54810" y="219900"/>
                  <a:pt x="54810" y="261201"/>
                </a:cubicBezTo>
                <a:cubicBezTo>
                  <a:pt x="54810" y="270539"/>
                  <a:pt x="56613" y="279876"/>
                  <a:pt x="59859" y="288496"/>
                </a:cubicBezTo>
                <a:lnTo>
                  <a:pt x="125487" y="288496"/>
                </a:lnTo>
                <a:lnTo>
                  <a:pt x="125487" y="273771"/>
                </a:lnTo>
                <a:cubicBezTo>
                  <a:pt x="113588" y="272334"/>
                  <a:pt x="104933" y="266229"/>
                  <a:pt x="102409" y="256891"/>
                </a:cubicBezTo>
                <a:cubicBezTo>
                  <a:pt x="99885" y="248631"/>
                  <a:pt x="103491" y="239294"/>
                  <a:pt x="110703" y="234625"/>
                </a:cubicBezTo>
                <a:cubicBezTo>
                  <a:pt x="119357" y="229238"/>
                  <a:pt x="121881" y="224210"/>
                  <a:pt x="124045" y="210562"/>
                </a:cubicBezTo>
                <a:cubicBezTo>
                  <a:pt x="124045" y="208767"/>
                  <a:pt x="125127" y="207689"/>
                  <a:pt x="126569" y="206971"/>
                </a:cubicBezTo>
                <a:cubicBezTo>
                  <a:pt x="128011" y="206253"/>
                  <a:pt x="129814" y="206971"/>
                  <a:pt x="131257" y="207689"/>
                </a:cubicBezTo>
                <a:cubicBezTo>
                  <a:pt x="132339" y="208408"/>
                  <a:pt x="155056" y="226724"/>
                  <a:pt x="157941" y="245758"/>
                </a:cubicBezTo>
                <a:cubicBezTo>
                  <a:pt x="159383" y="254018"/>
                  <a:pt x="157941" y="260842"/>
                  <a:pt x="153614" y="265870"/>
                </a:cubicBezTo>
                <a:cubicBezTo>
                  <a:pt x="149286" y="270539"/>
                  <a:pt x="143156" y="273412"/>
                  <a:pt x="134502" y="274130"/>
                </a:cubicBezTo>
                <a:lnTo>
                  <a:pt x="134502" y="288496"/>
                </a:lnTo>
                <a:lnTo>
                  <a:pt x="199770" y="288496"/>
                </a:lnTo>
                <a:cubicBezTo>
                  <a:pt x="203376" y="279876"/>
                  <a:pt x="205179" y="270539"/>
                  <a:pt x="205179" y="261201"/>
                </a:cubicBezTo>
                <a:cubicBezTo>
                  <a:pt x="205179" y="219900"/>
                  <a:pt x="171283" y="186500"/>
                  <a:pt x="130175" y="186500"/>
                </a:cubicBezTo>
                <a:close/>
                <a:moveTo>
                  <a:pt x="74643" y="135861"/>
                </a:moveTo>
                <a:cubicBezTo>
                  <a:pt x="35699" y="155614"/>
                  <a:pt x="9015" y="196197"/>
                  <a:pt x="9015" y="242885"/>
                </a:cubicBezTo>
                <a:cubicBezTo>
                  <a:pt x="9015" y="258687"/>
                  <a:pt x="12260" y="274130"/>
                  <a:pt x="18390" y="288496"/>
                </a:cubicBezTo>
                <a:lnTo>
                  <a:pt x="50483" y="288496"/>
                </a:lnTo>
                <a:cubicBezTo>
                  <a:pt x="47599" y="279876"/>
                  <a:pt x="45796" y="270539"/>
                  <a:pt x="45796" y="261201"/>
                </a:cubicBezTo>
                <a:cubicBezTo>
                  <a:pt x="45796" y="214872"/>
                  <a:pt x="83658" y="177162"/>
                  <a:pt x="130175" y="177162"/>
                </a:cubicBezTo>
                <a:cubicBezTo>
                  <a:pt x="176331" y="177162"/>
                  <a:pt x="214194" y="214872"/>
                  <a:pt x="214194" y="261201"/>
                </a:cubicBezTo>
                <a:cubicBezTo>
                  <a:pt x="214194" y="270539"/>
                  <a:pt x="212751" y="279876"/>
                  <a:pt x="209506" y="288496"/>
                </a:cubicBezTo>
                <a:lnTo>
                  <a:pt x="241960" y="288496"/>
                </a:lnTo>
                <a:cubicBezTo>
                  <a:pt x="247729" y="274130"/>
                  <a:pt x="250975" y="258687"/>
                  <a:pt x="250975" y="242885"/>
                </a:cubicBezTo>
                <a:cubicBezTo>
                  <a:pt x="250975" y="196197"/>
                  <a:pt x="224291" y="155614"/>
                  <a:pt x="184986" y="135861"/>
                </a:cubicBezTo>
                <a:lnTo>
                  <a:pt x="74643" y="135861"/>
                </a:lnTo>
                <a:close/>
                <a:moveTo>
                  <a:pt x="58056" y="87737"/>
                </a:moveTo>
                <a:cubicBezTo>
                  <a:pt x="68152" y="94920"/>
                  <a:pt x="78610" y="107489"/>
                  <a:pt x="78249" y="126883"/>
                </a:cubicBezTo>
                <a:lnTo>
                  <a:pt x="181740" y="126883"/>
                </a:lnTo>
                <a:cubicBezTo>
                  <a:pt x="181380" y="107489"/>
                  <a:pt x="192198" y="94920"/>
                  <a:pt x="201934" y="87737"/>
                </a:cubicBezTo>
                <a:lnTo>
                  <a:pt x="58056" y="87737"/>
                </a:lnTo>
                <a:close/>
                <a:moveTo>
                  <a:pt x="40387" y="78758"/>
                </a:moveTo>
                <a:lnTo>
                  <a:pt x="219603" y="78758"/>
                </a:lnTo>
                <a:cubicBezTo>
                  <a:pt x="221766" y="78758"/>
                  <a:pt x="223569" y="80554"/>
                  <a:pt x="224291" y="82709"/>
                </a:cubicBezTo>
                <a:cubicBezTo>
                  <a:pt x="224291" y="84864"/>
                  <a:pt x="223209" y="87018"/>
                  <a:pt x="221045" y="87737"/>
                </a:cubicBezTo>
                <a:cubicBezTo>
                  <a:pt x="219603" y="88096"/>
                  <a:pt x="188952" y="98152"/>
                  <a:pt x="191116" y="128679"/>
                </a:cubicBezTo>
                <a:cubicBezTo>
                  <a:pt x="231863" y="150586"/>
                  <a:pt x="259989" y="193683"/>
                  <a:pt x="259989" y="242885"/>
                </a:cubicBezTo>
                <a:cubicBezTo>
                  <a:pt x="259989" y="260842"/>
                  <a:pt x="256384" y="278440"/>
                  <a:pt x="249172" y="294960"/>
                </a:cubicBezTo>
                <a:cubicBezTo>
                  <a:pt x="248090" y="296397"/>
                  <a:pt x="246647" y="297474"/>
                  <a:pt x="244844" y="297474"/>
                </a:cubicBezTo>
                <a:lnTo>
                  <a:pt x="203015" y="297474"/>
                </a:lnTo>
                <a:lnTo>
                  <a:pt x="56974" y="297474"/>
                </a:lnTo>
                <a:lnTo>
                  <a:pt x="15145" y="297474"/>
                </a:lnTo>
                <a:cubicBezTo>
                  <a:pt x="13342" y="297474"/>
                  <a:pt x="11539" y="296397"/>
                  <a:pt x="11178" y="294960"/>
                </a:cubicBezTo>
                <a:cubicBezTo>
                  <a:pt x="3966" y="278440"/>
                  <a:pt x="0" y="260842"/>
                  <a:pt x="0" y="242885"/>
                </a:cubicBezTo>
                <a:cubicBezTo>
                  <a:pt x="0" y="193683"/>
                  <a:pt x="28126" y="150586"/>
                  <a:pt x="68874" y="128679"/>
                </a:cubicBezTo>
                <a:cubicBezTo>
                  <a:pt x="71037" y="98152"/>
                  <a:pt x="40387" y="88096"/>
                  <a:pt x="38944" y="87737"/>
                </a:cubicBezTo>
                <a:cubicBezTo>
                  <a:pt x="36781" y="87018"/>
                  <a:pt x="35699" y="84864"/>
                  <a:pt x="36059" y="82709"/>
                </a:cubicBezTo>
                <a:cubicBezTo>
                  <a:pt x="36059" y="80554"/>
                  <a:pt x="38223" y="78758"/>
                  <a:pt x="40387" y="78758"/>
                </a:cubicBezTo>
                <a:close/>
                <a:moveTo>
                  <a:pt x="92409" y="16698"/>
                </a:moveTo>
                <a:cubicBezTo>
                  <a:pt x="94220" y="18497"/>
                  <a:pt x="94582" y="21375"/>
                  <a:pt x="92772" y="23175"/>
                </a:cubicBezTo>
                <a:cubicBezTo>
                  <a:pt x="89151" y="27493"/>
                  <a:pt x="89151" y="35049"/>
                  <a:pt x="92772" y="39367"/>
                </a:cubicBezTo>
                <a:cubicBezTo>
                  <a:pt x="99651" y="47283"/>
                  <a:pt x="99651" y="59518"/>
                  <a:pt x="92772" y="67074"/>
                </a:cubicBezTo>
                <a:cubicBezTo>
                  <a:pt x="92047" y="68154"/>
                  <a:pt x="90599" y="68873"/>
                  <a:pt x="89513" y="68873"/>
                </a:cubicBezTo>
                <a:cubicBezTo>
                  <a:pt x="88427" y="68873"/>
                  <a:pt x="87340" y="68514"/>
                  <a:pt x="86616" y="67794"/>
                </a:cubicBezTo>
                <a:cubicBezTo>
                  <a:pt x="84444" y="66355"/>
                  <a:pt x="84444" y="63476"/>
                  <a:pt x="85892" y="61317"/>
                </a:cubicBezTo>
                <a:cubicBezTo>
                  <a:pt x="89875" y="56999"/>
                  <a:pt x="89875" y="49802"/>
                  <a:pt x="85892" y="45124"/>
                </a:cubicBezTo>
                <a:cubicBezTo>
                  <a:pt x="79375" y="37568"/>
                  <a:pt x="79375" y="24974"/>
                  <a:pt x="85892" y="17417"/>
                </a:cubicBezTo>
                <a:cubicBezTo>
                  <a:pt x="87703" y="15618"/>
                  <a:pt x="90599" y="15258"/>
                  <a:pt x="92409" y="16698"/>
                </a:cubicBezTo>
                <a:close/>
                <a:moveTo>
                  <a:pt x="176547" y="8770"/>
                </a:moveTo>
                <a:cubicBezTo>
                  <a:pt x="178357" y="10581"/>
                  <a:pt x="178719" y="13117"/>
                  <a:pt x="176909" y="15291"/>
                </a:cubicBezTo>
                <a:cubicBezTo>
                  <a:pt x="173288" y="19638"/>
                  <a:pt x="173288" y="26883"/>
                  <a:pt x="176909" y="31592"/>
                </a:cubicBezTo>
                <a:cubicBezTo>
                  <a:pt x="183788" y="39561"/>
                  <a:pt x="183788" y="51878"/>
                  <a:pt x="176909" y="59485"/>
                </a:cubicBezTo>
                <a:cubicBezTo>
                  <a:pt x="176185" y="60572"/>
                  <a:pt x="174737" y="60934"/>
                  <a:pt x="173651" y="60934"/>
                </a:cubicBezTo>
                <a:cubicBezTo>
                  <a:pt x="172564" y="60934"/>
                  <a:pt x="171478" y="60572"/>
                  <a:pt x="170754" y="60210"/>
                </a:cubicBezTo>
                <a:cubicBezTo>
                  <a:pt x="168582" y="58398"/>
                  <a:pt x="168582" y="55500"/>
                  <a:pt x="170030" y="53689"/>
                </a:cubicBezTo>
                <a:cubicBezTo>
                  <a:pt x="174013" y="49342"/>
                  <a:pt x="174013" y="41735"/>
                  <a:pt x="170030" y="37388"/>
                </a:cubicBezTo>
                <a:cubicBezTo>
                  <a:pt x="163513" y="29781"/>
                  <a:pt x="163513" y="17464"/>
                  <a:pt x="170030" y="9495"/>
                </a:cubicBezTo>
                <a:cubicBezTo>
                  <a:pt x="171840" y="7683"/>
                  <a:pt x="174737" y="7321"/>
                  <a:pt x="176547" y="8770"/>
                </a:cubicBezTo>
                <a:close/>
                <a:moveTo>
                  <a:pt x="133684" y="1182"/>
                </a:moveTo>
                <a:cubicBezTo>
                  <a:pt x="135495" y="2621"/>
                  <a:pt x="135857" y="5500"/>
                  <a:pt x="134047" y="7659"/>
                </a:cubicBezTo>
                <a:cubicBezTo>
                  <a:pt x="130426" y="11618"/>
                  <a:pt x="130426" y="19174"/>
                  <a:pt x="134047" y="23492"/>
                </a:cubicBezTo>
                <a:cubicBezTo>
                  <a:pt x="140926" y="31408"/>
                  <a:pt x="140926" y="43643"/>
                  <a:pt x="134047" y="51559"/>
                </a:cubicBezTo>
                <a:cubicBezTo>
                  <a:pt x="133322" y="52639"/>
                  <a:pt x="132236" y="52998"/>
                  <a:pt x="130788" y="52998"/>
                </a:cubicBezTo>
                <a:cubicBezTo>
                  <a:pt x="129702" y="52998"/>
                  <a:pt x="128615" y="52639"/>
                  <a:pt x="127891" y="51919"/>
                </a:cubicBezTo>
                <a:cubicBezTo>
                  <a:pt x="126081" y="50480"/>
                  <a:pt x="125719" y="47601"/>
                  <a:pt x="127167" y="45442"/>
                </a:cubicBezTo>
                <a:cubicBezTo>
                  <a:pt x="131150" y="41484"/>
                  <a:pt x="131150" y="33567"/>
                  <a:pt x="127167" y="29609"/>
                </a:cubicBezTo>
                <a:cubicBezTo>
                  <a:pt x="120650" y="21693"/>
                  <a:pt x="120650" y="9459"/>
                  <a:pt x="127167" y="1542"/>
                </a:cubicBezTo>
                <a:cubicBezTo>
                  <a:pt x="128978" y="-257"/>
                  <a:pt x="131874" y="-617"/>
                  <a:pt x="133684" y="1182"/>
                </a:cubicBezTo>
                <a:close/>
              </a:path>
            </a:pathLst>
          </a:custGeom>
          <a:solidFill>
            <a:schemeClr val="bg1"/>
          </a:solidFill>
          <a:ln>
            <a:noFill/>
          </a:ln>
          <a:effectLst/>
        </p:spPr>
        <p:txBody>
          <a:bodyPr anchor="ctr"/>
          <a:lstStyle/>
          <a:p>
            <a:pP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38" name="Freeform 733">
            <a:extLst>
              <a:ext uri="{FF2B5EF4-FFF2-40B4-BE49-F238E27FC236}">
                <a16:creationId xmlns:a16="http://schemas.microsoft.com/office/drawing/2014/main" id="{20829E07-F790-DE4B-BFD5-0CD982893E37}"/>
              </a:ext>
            </a:extLst>
          </p:cNvPr>
          <p:cNvSpPr>
            <a:spLocks noChangeArrowheads="1"/>
          </p:cNvSpPr>
          <p:nvPr/>
        </p:nvSpPr>
        <p:spPr bwMode="auto">
          <a:xfrm>
            <a:off x="1327492" y="4343245"/>
            <a:ext cx="320005" cy="321716"/>
          </a:xfrm>
          <a:custGeom>
            <a:avLst/>
            <a:gdLst/>
            <a:ahLst/>
            <a:cxnLst/>
            <a:rect l="0" t="0" r="r" b="b"/>
            <a:pathLst>
              <a:path w="296500" h="298092">
                <a:moveTo>
                  <a:pt x="135191" y="228696"/>
                </a:moveTo>
                <a:cubicBezTo>
                  <a:pt x="143784" y="228696"/>
                  <a:pt x="152423" y="231967"/>
                  <a:pt x="159083" y="238508"/>
                </a:cubicBezTo>
                <a:cubicBezTo>
                  <a:pt x="163762" y="243232"/>
                  <a:pt x="169881" y="245776"/>
                  <a:pt x="176361" y="245776"/>
                </a:cubicBezTo>
                <a:cubicBezTo>
                  <a:pt x="183200" y="245776"/>
                  <a:pt x="189319" y="243232"/>
                  <a:pt x="193999" y="238508"/>
                </a:cubicBezTo>
                <a:cubicBezTo>
                  <a:pt x="205517" y="226879"/>
                  <a:pt x="223515" y="225425"/>
                  <a:pt x="236833" y="234510"/>
                </a:cubicBezTo>
                <a:cubicBezTo>
                  <a:pt x="238993" y="235964"/>
                  <a:pt x="239353" y="238871"/>
                  <a:pt x="237913" y="241052"/>
                </a:cubicBezTo>
                <a:cubicBezTo>
                  <a:pt x="236474" y="242869"/>
                  <a:pt x="233954" y="243596"/>
                  <a:pt x="231794" y="241779"/>
                </a:cubicBezTo>
                <a:cubicBezTo>
                  <a:pt x="222075" y="235237"/>
                  <a:pt x="208757" y="236328"/>
                  <a:pt x="200478" y="245049"/>
                </a:cubicBezTo>
                <a:cubicBezTo>
                  <a:pt x="193999" y="251591"/>
                  <a:pt x="185720" y="255225"/>
                  <a:pt x="176361" y="255225"/>
                </a:cubicBezTo>
                <a:cubicBezTo>
                  <a:pt x="167722" y="255225"/>
                  <a:pt x="159083" y="251591"/>
                  <a:pt x="152603" y="245049"/>
                </a:cubicBezTo>
                <a:cubicBezTo>
                  <a:pt x="143245" y="235237"/>
                  <a:pt x="127406" y="235237"/>
                  <a:pt x="117688" y="245049"/>
                </a:cubicBezTo>
                <a:cubicBezTo>
                  <a:pt x="111568" y="251591"/>
                  <a:pt x="102929" y="255225"/>
                  <a:pt x="94290" y="255225"/>
                </a:cubicBezTo>
                <a:cubicBezTo>
                  <a:pt x="84931" y="255225"/>
                  <a:pt x="76652" y="251591"/>
                  <a:pt x="70173" y="245049"/>
                </a:cubicBezTo>
                <a:cubicBezTo>
                  <a:pt x="66934" y="241415"/>
                  <a:pt x="62614" y="239235"/>
                  <a:pt x="57935" y="238145"/>
                </a:cubicBezTo>
                <a:cubicBezTo>
                  <a:pt x="55415" y="237781"/>
                  <a:pt x="53975" y="235237"/>
                  <a:pt x="54335" y="232693"/>
                </a:cubicBezTo>
                <a:cubicBezTo>
                  <a:pt x="55055" y="230513"/>
                  <a:pt x="57215" y="228696"/>
                  <a:pt x="59734" y="229423"/>
                </a:cubicBezTo>
                <a:cubicBezTo>
                  <a:pt x="66214" y="230513"/>
                  <a:pt x="71973" y="233784"/>
                  <a:pt x="76652" y="238508"/>
                </a:cubicBezTo>
                <a:cubicBezTo>
                  <a:pt x="81332" y="243232"/>
                  <a:pt x="87451" y="245776"/>
                  <a:pt x="94290" y="245776"/>
                </a:cubicBezTo>
                <a:cubicBezTo>
                  <a:pt x="100770" y="245776"/>
                  <a:pt x="106889" y="243232"/>
                  <a:pt x="111568" y="238508"/>
                </a:cubicBezTo>
                <a:cubicBezTo>
                  <a:pt x="118048" y="231967"/>
                  <a:pt x="126597" y="228696"/>
                  <a:pt x="135191" y="228696"/>
                </a:cubicBezTo>
                <a:close/>
                <a:moveTo>
                  <a:pt x="239257" y="187420"/>
                </a:moveTo>
                <a:cubicBezTo>
                  <a:pt x="248235" y="187420"/>
                  <a:pt x="256854" y="191055"/>
                  <a:pt x="262958" y="197232"/>
                </a:cubicBezTo>
                <a:cubicBezTo>
                  <a:pt x="264754" y="199050"/>
                  <a:pt x="264754" y="201957"/>
                  <a:pt x="262958" y="203774"/>
                </a:cubicBezTo>
                <a:cubicBezTo>
                  <a:pt x="261163" y="205591"/>
                  <a:pt x="258290" y="205591"/>
                  <a:pt x="256495" y="203774"/>
                </a:cubicBezTo>
                <a:cubicBezTo>
                  <a:pt x="247158" y="193962"/>
                  <a:pt x="231357" y="193962"/>
                  <a:pt x="221661" y="203774"/>
                </a:cubicBezTo>
                <a:cubicBezTo>
                  <a:pt x="215197" y="210315"/>
                  <a:pt x="206938" y="213949"/>
                  <a:pt x="197960" y="213949"/>
                </a:cubicBezTo>
                <a:cubicBezTo>
                  <a:pt x="188982" y="213949"/>
                  <a:pt x="180723" y="210315"/>
                  <a:pt x="174259" y="203774"/>
                </a:cubicBezTo>
                <a:cubicBezTo>
                  <a:pt x="164563" y="193962"/>
                  <a:pt x="149121" y="193962"/>
                  <a:pt x="139425" y="203774"/>
                </a:cubicBezTo>
                <a:cubicBezTo>
                  <a:pt x="133321" y="210315"/>
                  <a:pt x="124702" y="213949"/>
                  <a:pt x="115724" y="213949"/>
                </a:cubicBezTo>
                <a:cubicBezTo>
                  <a:pt x="106747" y="213949"/>
                  <a:pt x="98487" y="210315"/>
                  <a:pt x="92023" y="203774"/>
                </a:cubicBezTo>
                <a:cubicBezTo>
                  <a:pt x="82327" y="193962"/>
                  <a:pt x="66527" y="193962"/>
                  <a:pt x="57190" y="203774"/>
                </a:cubicBezTo>
                <a:cubicBezTo>
                  <a:pt x="52880" y="208135"/>
                  <a:pt x="47135" y="211405"/>
                  <a:pt x="41030" y="212859"/>
                </a:cubicBezTo>
                <a:cubicBezTo>
                  <a:pt x="38516" y="213223"/>
                  <a:pt x="36002" y="211769"/>
                  <a:pt x="35643" y="209588"/>
                </a:cubicBezTo>
                <a:cubicBezTo>
                  <a:pt x="34925" y="207045"/>
                  <a:pt x="36361" y="204501"/>
                  <a:pt x="38875" y="204137"/>
                </a:cubicBezTo>
                <a:cubicBezTo>
                  <a:pt x="43543" y="203047"/>
                  <a:pt x="47494" y="200503"/>
                  <a:pt x="50726" y="197232"/>
                </a:cubicBezTo>
                <a:cubicBezTo>
                  <a:pt x="64013" y="184150"/>
                  <a:pt x="85200" y="184150"/>
                  <a:pt x="98487" y="197232"/>
                </a:cubicBezTo>
                <a:cubicBezTo>
                  <a:pt x="102796" y="201957"/>
                  <a:pt x="109260" y="204501"/>
                  <a:pt x="115724" y="204501"/>
                </a:cubicBezTo>
                <a:cubicBezTo>
                  <a:pt x="122547" y="204501"/>
                  <a:pt x="128293" y="201957"/>
                  <a:pt x="133321" y="197232"/>
                </a:cubicBezTo>
                <a:cubicBezTo>
                  <a:pt x="146248" y="184150"/>
                  <a:pt x="167436" y="184150"/>
                  <a:pt x="180723" y="197232"/>
                </a:cubicBezTo>
                <a:cubicBezTo>
                  <a:pt x="185391" y="201957"/>
                  <a:pt x="191496" y="204501"/>
                  <a:pt x="197960" y="204501"/>
                </a:cubicBezTo>
                <a:cubicBezTo>
                  <a:pt x="204424" y="204501"/>
                  <a:pt x="210888" y="201957"/>
                  <a:pt x="215197" y="197232"/>
                </a:cubicBezTo>
                <a:cubicBezTo>
                  <a:pt x="221661" y="191055"/>
                  <a:pt x="230280" y="187420"/>
                  <a:pt x="239257" y="187420"/>
                </a:cubicBezTo>
                <a:close/>
                <a:moveTo>
                  <a:pt x="7140" y="181691"/>
                </a:moveTo>
                <a:cubicBezTo>
                  <a:pt x="9663" y="181333"/>
                  <a:pt x="11825" y="182407"/>
                  <a:pt x="12546" y="184914"/>
                </a:cubicBezTo>
                <a:cubicBezTo>
                  <a:pt x="28766" y="246160"/>
                  <a:pt x="84634" y="288780"/>
                  <a:pt x="148432" y="288780"/>
                </a:cubicBezTo>
                <a:cubicBezTo>
                  <a:pt x="211869" y="288780"/>
                  <a:pt x="267737" y="246160"/>
                  <a:pt x="283956" y="184914"/>
                </a:cubicBezTo>
                <a:cubicBezTo>
                  <a:pt x="284317" y="182407"/>
                  <a:pt x="286840" y="180975"/>
                  <a:pt x="289363" y="181691"/>
                </a:cubicBezTo>
                <a:cubicBezTo>
                  <a:pt x="291886" y="182407"/>
                  <a:pt x="293328" y="184914"/>
                  <a:pt x="292607" y="187063"/>
                </a:cubicBezTo>
                <a:cubicBezTo>
                  <a:pt x="275666" y="252606"/>
                  <a:pt x="216194" y="298092"/>
                  <a:pt x="148432" y="298092"/>
                </a:cubicBezTo>
                <a:cubicBezTo>
                  <a:pt x="80309" y="298092"/>
                  <a:pt x="21197" y="252606"/>
                  <a:pt x="3896" y="187063"/>
                </a:cubicBezTo>
                <a:cubicBezTo>
                  <a:pt x="3175" y="184914"/>
                  <a:pt x="4617" y="182407"/>
                  <a:pt x="7140" y="181691"/>
                </a:cubicBezTo>
                <a:close/>
                <a:moveTo>
                  <a:pt x="148432" y="147673"/>
                </a:moveTo>
                <a:cubicBezTo>
                  <a:pt x="157082" y="147673"/>
                  <a:pt x="165012" y="150884"/>
                  <a:pt x="171500" y="157305"/>
                </a:cubicBezTo>
                <a:cubicBezTo>
                  <a:pt x="180511" y="166224"/>
                  <a:pt x="196009" y="166224"/>
                  <a:pt x="205020" y="157305"/>
                </a:cubicBezTo>
                <a:cubicBezTo>
                  <a:pt x="211508" y="150884"/>
                  <a:pt x="219438" y="147673"/>
                  <a:pt x="228449" y="147673"/>
                </a:cubicBezTo>
                <a:cubicBezTo>
                  <a:pt x="237099" y="147673"/>
                  <a:pt x="245029" y="150884"/>
                  <a:pt x="251517" y="157305"/>
                </a:cubicBezTo>
                <a:cubicBezTo>
                  <a:pt x="255842" y="161586"/>
                  <a:pt x="261970" y="163727"/>
                  <a:pt x="268457" y="163727"/>
                </a:cubicBezTo>
                <a:cubicBezTo>
                  <a:pt x="274585" y="163727"/>
                  <a:pt x="280712" y="161586"/>
                  <a:pt x="285038" y="157305"/>
                </a:cubicBezTo>
                <a:cubicBezTo>
                  <a:pt x="286840" y="155165"/>
                  <a:pt x="289723" y="155165"/>
                  <a:pt x="291526" y="157305"/>
                </a:cubicBezTo>
                <a:cubicBezTo>
                  <a:pt x="293328" y="158732"/>
                  <a:pt x="293328" y="161586"/>
                  <a:pt x="291526" y="163370"/>
                </a:cubicBezTo>
                <a:cubicBezTo>
                  <a:pt x="285038" y="169435"/>
                  <a:pt x="277108" y="173002"/>
                  <a:pt x="268457" y="173002"/>
                </a:cubicBezTo>
                <a:cubicBezTo>
                  <a:pt x="259447" y="173002"/>
                  <a:pt x="251517" y="169435"/>
                  <a:pt x="245029" y="163370"/>
                </a:cubicBezTo>
                <a:cubicBezTo>
                  <a:pt x="240704" y="159089"/>
                  <a:pt x="234576" y="156592"/>
                  <a:pt x="228449" y="156592"/>
                </a:cubicBezTo>
                <a:cubicBezTo>
                  <a:pt x="221961" y="156592"/>
                  <a:pt x="215834" y="158732"/>
                  <a:pt x="211508" y="163370"/>
                </a:cubicBezTo>
                <a:cubicBezTo>
                  <a:pt x="198533" y="175856"/>
                  <a:pt x="177988" y="175856"/>
                  <a:pt x="165012" y="163370"/>
                </a:cubicBezTo>
                <a:cubicBezTo>
                  <a:pt x="160687" y="158732"/>
                  <a:pt x="154559" y="156592"/>
                  <a:pt x="148432" y="156592"/>
                </a:cubicBezTo>
                <a:cubicBezTo>
                  <a:pt x="141944" y="156592"/>
                  <a:pt x="135816" y="158732"/>
                  <a:pt x="131491" y="163370"/>
                </a:cubicBezTo>
                <a:cubicBezTo>
                  <a:pt x="118515" y="175856"/>
                  <a:pt x="97970" y="175856"/>
                  <a:pt x="84995" y="163370"/>
                </a:cubicBezTo>
                <a:cubicBezTo>
                  <a:pt x="75623" y="154095"/>
                  <a:pt x="60845" y="154095"/>
                  <a:pt x="51474" y="163370"/>
                </a:cubicBezTo>
                <a:cubicBezTo>
                  <a:pt x="38498" y="175856"/>
                  <a:pt x="17953" y="175856"/>
                  <a:pt x="4977" y="163370"/>
                </a:cubicBezTo>
                <a:cubicBezTo>
                  <a:pt x="3175" y="161586"/>
                  <a:pt x="3175" y="158732"/>
                  <a:pt x="4977" y="157305"/>
                </a:cubicBezTo>
                <a:cubicBezTo>
                  <a:pt x="6779" y="155165"/>
                  <a:pt x="9663" y="155165"/>
                  <a:pt x="11465" y="157305"/>
                </a:cubicBezTo>
                <a:cubicBezTo>
                  <a:pt x="15790" y="161586"/>
                  <a:pt x="21918" y="163727"/>
                  <a:pt x="28406" y="163727"/>
                </a:cubicBezTo>
                <a:cubicBezTo>
                  <a:pt x="34533" y="163727"/>
                  <a:pt x="40660" y="161586"/>
                  <a:pt x="44986" y="157305"/>
                </a:cubicBezTo>
                <a:cubicBezTo>
                  <a:pt x="57962" y="144463"/>
                  <a:pt x="78507" y="144463"/>
                  <a:pt x="91482" y="157305"/>
                </a:cubicBezTo>
                <a:cubicBezTo>
                  <a:pt x="100854" y="166224"/>
                  <a:pt x="115632" y="166224"/>
                  <a:pt x="125003" y="157305"/>
                </a:cubicBezTo>
                <a:cubicBezTo>
                  <a:pt x="131491" y="150884"/>
                  <a:pt x="139421" y="147673"/>
                  <a:pt x="148432" y="147673"/>
                </a:cubicBezTo>
                <a:close/>
                <a:moveTo>
                  <a:pt x="166149" y="90152"/>
                </a:moveTo>
                <a:lnTo>
                  <a:pt x="166149" y="114673"/>
                </a:lnTo>
                <a:lnTo>
                  <a:pt x="223658" y="114673"/>
                </a:lnTo>
                <a:lnTo>
                  <a:pt x="223658" y="90152"/>
                </a:lnTo>
                <a:lnTo>
                  <a:pt x="166149" y="90152"/>
                </a:lnTo>
                <a:close/>
                <a:moveTo>
                  <a:pt x="166149" y="56615"/>
                </a:moveTo>
                <a:lnTo>
                  <a:pt x="166149" y="81137"/>
                </a:lnTo>
                <a:lnTo>
                  <a:pt x="223658" y="81137"/>
                </a:lnTo>
                <a:lnTo>
                  <a:pt x="223658" y="56615"/>
                </a:lnTo>
                <a:lnTo>
                  <a:pt x="166149" y="56615"/>
                </a:lnTo>
                <a:close/>
                <a:moveTo>
                  <a:pt x="247877" y="45899"/>
                </a:moveTo>
                <a:cubicBezTo>
                  <a:pt x="249692" y="44450"/>
                  <a:pt x="252957" y="44450"/>
                  <a:pt x="254409" y="45899"/>
                </a:cubicBezTo>
                <a:cubicBezTo>
                  <a:pt x="279083" y="71265"/>
                  <a:pt x="293960" y="104240"/>
                  <a:pt x="296500" y="139390"/>
                </a:cubicBezTo>
                <a:cubicBezTo>
                  <a:pt x="296500" y="141926"/>
                  <a:pt x="294686" y="143738"/>
                  <a:pt x="292509" y="144100"/>
                </a:cubicBezTo>
                <a:cubicBezTo>
                  <a:pt x="292146" y="144100"/>
                  <a:pt x="292146" y="144100"/>
                  <a:pt x="291783" y="144100"/>
                </a:cubicBezTo>
                <a:cubicBezTo>
                  <a:pt x="289606" y="144100"/>
                  <a:pt x="287792" y="142289"/>
                  <a:pt x="287429" y="139752"/>
                </a:cubicBezTo>
                <a:cubicBezTo>
                  <a:pt x="284889" y="107139"/>
                  <a:pt x="270737" y="75976"/>
                  <a:pt x="247877" y="52422"/>
                </a:cubicBezTo>
                <a:cubicBezTo>
                  <a:pt x="246063" y="50610"/>
                  <a:pt x="246063" y="47711"/>
                  <a:pt x="247877" y="45899"/>
                </a:cubicBezTo>
                <a:close/>
                <a:moveTo>
                  <a:pt x="166149" y="23079"/>
                </a:moveTo>
                <a:lnTo>
                  <a:pt x="166149" y="47600"/>
                </a:lnTo>
                <a:lnTo>
                  <a:pt x="223658" y="47600"/>
                </a:lnTo>
                <a:lnTo>
                  <a:pt x="223658" y="23079"/>
                </a:lnTo>
                <a:lnTo>
                  <a:pt x="166149" y="23079"/>
                </a:lnTo>
                <a:close/>
                <a:moveTo>
                  <a:pt x="135895" y="1949"/>
                </a:moveTo>
                <a:cubicBezTo>
                  <a:pt x="138053" y="1588"/>
                  <a:pt x="140569" y="3392"/>
                  <a:pt x="140929" y="5917"/>
                </a:cubicBezTo>
                <a:cubicBezTo>
                  <a:pt x="140929" y="8443"/>
                  <a:pt x="139131" y="10608"/>
                  <a:pt x="136614" y="10968"/>
                </a:cubicBezTo>
                <a:cubicBezTo>
                  <a:pt x="67948" y="16380"/>
                  <a:pt x="14380" y="70860"/>
                  <a:pt x="8988" y="139772"/>
                </a:cubicBezTo>
                <a:cubicBezTo>
                  <a:pt x="8628" y="142298"/>
                  <a:pt x="6831" y="144102"/>
                  <a:pt x="4674" y="144102"/>
                </a:cubicBezTo>
                <a:cubicBezTo>
                  <a:pt x="4314" y="144102"/>
                  <a:pt x="4314" y="144102"/>
                  <a:pt x="3955" y="144102"/>
                </a:cubicBezTo>
                <a:cubicBezTo>
                  <a:pt x="1438" y="143741"/>
                  <a:pt x="0" y="141937"/>
                  <a:pt x="0" y="139412"/>
                </a:cubicBezTo>
                <a:cubicBezTo>
                  <a:pt x="5752" y="65809"/>
                  <a:pt x="62555" y="7721"/>
                  <a:pt x="135895" y="1949"/>
                </a:cubicBezTo>
                <a:close/>
                <a:moveTo>
                  <a:pt x="161476" y="0"/>
                </a:moveTo>
                <a:cubicBezTo>
                  <a:pt x="163992" y="0"/>
                  <a:pt x="166149" y="2163"/>
                  <a:pt x="166149" y="4688"/>
                </a:cubicBezTo>
                <a:lnTo>
                  <a:pt x="166149" y="14063"/>
                </a:lnTo>
                <a:lnTo>
                  <a:pt x="223658" y="14063"/>
                </a:lnTo>
                <a:lnTo>
                  <a:pt x="223658" y="4688"/>
                </a:lnTo>
                <a:cubicBezTo>
                  <a:pt x="223658" y="2163"/>
                  <a:pt x="225815" y="0"/>
                  <a:pt x="228331" y="0"/>
                </a:cubicBezTo>
                <a:cubicBezTo>
                  <a:pt x="230847" y="0"/>
                  <a:pt x="233004" y="2163"/>
                  <a:pt x="233004" y="4688"/>
                </a:cubicBezTo>
                <a:lnTo>
                  <a:pt x="233004" y="133064"/>
                </a:lnTo>
                <a:cubicBezTo>
                  <a:pt x="233004" y="135588"/>
                  <a:pt x="230847" y="137752"/>
                  <a:pt x="228331" y="137752"/>
                </a:cubicBezTo>
                <a:cubicBezTo>
                  <a:pt x="225815" y="137752"/>
                  <a:pt x="223658" y="135588"/>
                  <a:pt x="223658" y="133064"/>
                </a:cubicBezTo>
                <a:lnTo>
                  <a:pt x="223658" y="123688"/>
                </a:lnTo>
                <a:lnTo>
                  <a:pt x="166149" y="123688"/>
                </a:lnTo>
                <a:lnTo>
                  <a:pt x="166149" y="133064"/>
                </a:lnTo>
                <a:cubicBezTo>
                  <a:pt x="166149" y="135588"/>
                  <a:pt x="163992" y="137752"/>
                  <a:pt x="161476" y="137752"/>
                </a:cubicBezTo>
                <a:cubicBezTo>
                  <a:pt x="158960" y="137752"/>
                  <a:pt x="157163" y="135588"/>
                  <a:pt x="157163" y="133064"/>
                </a:cubicBezTo>
                <a:lnTo>
                  <a:pt x="157163" y="4688"/>
                </a:lnTo>
                <a:cubicBezTo>
                  <a:pt x="157163" y="2163"/>
                  <a:pt x="158960" y="0"/>
                  <a:pt x="161476" y="0"/>
                </a:cubicBezTo>
                <a:close/>
              </a:path>
            </a:pathLst>
          </a:custGeom>
          <a:solidFill>
            <a:schemeClr val="bg1"/>
          </a:solidFill>
          <a:ln>
            <a:noFill/>
          </a:ln>
          <a:effectLst/>
        </p:spPr>
        <p:txBody>
          <a:bodyPr anchor="ctr"/>
          <a:lstStyle/>
          <a:p>
            <a:pP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40" name="Freeform 731">
            <a:extLst>
              <a:ext uri="{FF2B5EF4-FFF2-40B4-BE49-F238E27FC236}">
                <a16:creationId xmlns:a16="http://schemas.microsoft.com/office/drawing/2014/main" id="{50CDC9FD-F22E-9B47-AEA2-73F8571482B0}"/>
              </a:ext>
            </a:extLst>
          </p:cNvPr>
          <p:cNvSpPr>
            <a:spLocks noChangeArrowheads="1"/>
          </p:cNvSpPr>
          <p:nvPr/>
        </p:nvSpPr>
        <p:spPr bwMode="auto">
          <a:xfrm>
            <a:off x="1332628" y="5667677"/>
            <a:ext cx="308025" cy="323427"/>
          </a:xfrm>
          <a:custGeom>
            <a:avLst/>
            <a:gdLst/>
            <a:ahLst/>
            <a:cxnLst/>
            <a:rect l="0" t="0" r="r" b="b"/>
            <a:pathLst>
              <a:path w="284882" h="299678">
                <a:moveTo>
                  <a:pt x="261064" y="203200"/>
                </a:moveTo>
                <a:cubicBezTo>
                  <a:pt x="263629" y="203200"/>
                  <a:pt x="265827" y="205032"/>
                  <a:pt x="265827" y="207596"/>
                </a:cubicBezTo>
                <a:cubicBezTo>
                  <a:pt x="265827" y="210161"/>
                  <a:pt x="263629" y="212359"/>
                  <a:pt x="261064" y="212359"/>
                </a:cubicBezTo>
                <a:cubicBezTo>
                  <a:pt x="258500" y="212359"/>
                  <a:pt x="256668" y="210161"/>
                  <a:pt x="256668" y="207596"/>
                </a:cubicBezTo>
                <a:cubicBezTo>
                  <a:pt x="256668" y="205032"/>
                  <a:pt x="258500" y="203200"/>
                  <a:pt x="261064" y="203200"/>
                </a:cubicBezTo>
                <a:close/>
                <a:moveTo>
                  <a:pt x="39499" y="80817"/>
                </a:moveTo>
                <a:cubicBezTo>
                  <a:pt x="41662" y="79375"/>
                  <a:pt x="44545" y="80096"/>
                  <a:pt x="45626" y="82259"/>
                </a:cubicBezTo>
                <a:cubicBezTo>
                  <a:pt x="47068" y="84423"/>
                  <a:pt x="45987" y="87307"/>
                  <a:pt x="44185" y="88389"/>
                </a:cubicBezTo>
                <a:lnTo>
                  <a:pt x="13549" y="106056"/>
                </a:lnTo>
                <a:cubicBezTo>
                  <a:pt x="11387" y="107138"/>
                  <a:pt x="9945" y="109301"/>
                  <a:pt x="9224" y="111465"/>
                </a:cubicBezTo>
                <a:cubicBezTo>
                  <a:pt x="8503" y="113989"/>
                  <a:pt x="9224" y="116512"/>
                  <a:pt x="10305" y="118315"/>
                </a:cubicBezTo>
                <a:lnTo>
                  <a:pt x="107258" y="285976"/>
                </a:lnTo>
                <a:cubicBezTo>
                  <a:pt x="109781" y="290303"/>
                  <a:pt x="115187" y="292106"/>
                  <a:pt x="119512" y="289582"/>
                </a:cubicBezTo>
                <a:lnTo>
                  <a:pt x="199886" y="243070"/>
                </a:lnTo>
                <a:cubicBezTo>
                  <a:pt x="202048" y="241988"/>
                  <a:pt x="204571" y="242349"/>
                  <a:pt x="206013" y="244512"/>
                </a:cubicBezTo>
                <a:cubicBezTo>
                  <a:pt x="207094" y="246675"/>
                  <a:pt x="206373" y="249560"/>
                  <a:pt x="204571" y="251002"/>
                </a:cubicBezTo>
                <a:lnTo>
                  <a:pt x="123837" y="297154"/>
                </a:lnTo>
                <a:cubicBezTo>
                  <a:pt x="120954" y="298957"/>
                  <a:pt x="118071" y="299678"/>
                  <a:pt x="114827" y="299678"/>
                </a:cubicBezTo>
                <a:cubicBezTo>
                  <a:pt x="113385" y="299678"/>
                  <a:pt x="111583" y="299317"/>
                  <a:pt x="110142" y="298957"/>
                </a:cubicBezTo>
                <a:cubicBezTo>
                  <a:pt x="105456" y="297875"/>
                  <a:pt x="101491" y="294630"/>
                  <a:pt x="99329" y="290664"/>
                </a:cubicBezTo>
                <a:lnTo>
                  <a:pt x="2376" y="123003"/>
                </a:lnTo>
                <a:cubicBezTo>
                  <a:pt x="-147" y="118676"/>
                  <a:pt x="-507" y="113989"/>
                  <a:pt x="574" y="109301"/>
                </a:cubicBezTo>
                <a:cubicBezTo>
                  <a:pt x="2016" y="104614"/>
                  <a:pt x="4899" y="100648"/>
                  <a:pt x="9224" y="98124"/>
                </a:cubicBezTo>
                <a:lnTo>
                  <a:pt x="39499" y="80817"/>
                </a:lnTo>
                <a:close/>
                <a:moveTo>
                  <a:pt x="197930" y="67536"/>
                </a:moveTo>
                <a:cubicBezTo>
                  <a:pt x="188279" y="73625"/>
                  <a:pt x="153248" y="98696"/>
                  <a:pt x="153248" y="123409"/>
                </a:cubicBezTo>
                <a:cubicBezTo>
                  <a:pt x="153248" y="135586"/>
                  <a:pt x="162900" y="145614"/>
                  <a:pt x="175053" y="145614"/>
                </a:cubicBezTo>
                <a:cubicBezTo>
                  <a:pt x="182917" y="145614"/>
                  <a:pt x="190066" y="141316"/>
                  <a:pt x="193998" y="134869"/>
                </a:cubicBezTo>
                <a:cubicBezTo>
                  <a:pt x="194713" y="133079"/>
                  <a:pt x="196500" y="132362"/>
                  <a:pt x="197930" y="132362"/>
                </a:cubicBezTo>
                <a:cubicBezTo>
                  <a:pt x="199360" y="132362"/>
                  <a:pt x="201147" y="133079"/>
                  <a:pt x="201862" y="134869"/>
                </a:cubicBezTo>
                <a:cubicBezTo>
                  <a:pt x="205794" y="141316"/>
                  <a:pt x="212943" y="145614"/>
                  <a:pt x="220807" y="145614"/>
                </a:cubicBezTo>
                <a:cubicBezTo>
                  <a:pt x="232960" y="145614"/>
                  <a:pt x="242611" y="135586"/>
                  <a:pt x="242611" y="123409"/>
                </a:cubicBezTo>
                <a:cubicBezTo>
                  <a:pt x="242611" y="98696"/>
                  <a:pt x="207581" y="73625"/>
                  <a:pt x="197930" y="67536"/>
                </a:cubicBezTo>
                <a:close/>
                <a:moveTo>
                  <a:pt x="195428" y="58224"/>
                </a:moveTo>
                <a:cubicBezTo>
                  <a:pt x="196857" y="57150"/>
                  <a:pt x="198645" y="57150"/>
                  <a:pt x="200074" y="58224"/>
                </a:cubicBezTo>
                <a:cubicBezTo>
                  <a:pt x="202219" y="59299"/>
                  <a:pt x="251547" y="90100"/>
                  <a:pt x="251547" y="123409"/>
                </a:cubicBezTo>
                <a:cubicBezTo>
                  <a:pt x="251547" y="140600"/>
                  <a:pt x="237607" y="154568"/>
                  <a:pt x="220807" y="154568"/>
                </a:cubicBezTo>
                <a:cubicBezTo>
                  <a:pt x="214015" y="154568"/>
                  <a:pt x="207581" y="152419"/>
                  <a:pt x="202219" y="148479"/>
                </a:cubicBezTo>
                <a:lnTo>
                  <a:pt x="202219" y="165313"/>
                </a:lnTo>
                <a:lnTo>
                  <a:pt x="205436" y="165313"/>
                </a:lnTo>
                <a:cubicBezTo>
                  <a:pt x="207938" y="165313"/>
                  <a:pt x="210083" y="167462"/>
                  <a:pt x="210083" y="169969"/>
                </a:cubicBezTo>
                <a:cubicBezTo>
                  <a:pt x="210083" y="172476"/>
                  <a:pt x="207938" y="174267"/>
                  <a:pt x="205436" y="174267"/>
                </a:cubicBezTo>
                <a:lnTo>
                  <a:pt x="190423" y="174267"/>
                </a:lnTo>
                <a:cubicBezTo>
                  <a:pt x="187564" y="174267"/>
                  <a:pt x="185776" y="172476"/>
                  <a:pt x="185776" y="169969"/>
                </a:cubicBezTo>
                <a:cubicBezTo>
                  <a:pt x="185776" y="167462"/>
                  <a:pt x="187564" y="165313"/>
                  <a:pt x="190423" y="165313"/>
                </a:cubicBezTo>
                <a:lnTo>
                  <a:pt x="193283" y="165313"/>
                </a:lnTo>
                <a:lnTo>
                  <a:pt x="193283" y="148479"/>
                </a:lnTo>
                <a:cubicBezTo>
                  <a:pt x="188279" y="152419"/>
                  <a:pt x="181487" y="154568"/>
                  <a:pt x="175053" y="154568"/>
                </a:cubicBezTo>
                <a:cubicBezTo>
                  <a:pt x="157895" y="154568"/>
                  <a:pt x="143955" y="140600"/>
                  <a:pt x="143955" y="123409"/>
                </a:cubicBezTo>
                <a:cubicBezTo>
                  <a:pt x="143955" y="90100"/>
                  <a:pt x="193283" y="59299"/>
                  <a:pt x="195428" y="58224"/>
                </a:cubicBezTo>
                <a:close/>
                <a:moveTo>
                  <a:pt x="95743" y="32470"/>
                </a:moveTo>
                <a:cubicBezTo>
                  <a:pt x="97890" y="31750"/>
                  <a:pt x="100395" y="33549"/>
                  <a:pt x="101111" y="35709"/>
                </a:cubicBezTo>
                <a:cubicBezTo>
                  <a:pt x="101469" y="38228"/>
                  <a:pt x="100037" y="40747"/>
                  <a:pt x="97890" y="41107"/>
                </a:cubicBezTo>
                <a:lnTo>
                  <a:pt x="66397" y="49745"/>
                </a:lnTo>
                <a:cubicBezTo>
                  <a:pt x="63892" y="50105"/>
                  <a:pt x="62103" y="51904"/>
                  <a:pt x="61029" y="53704"/>
                </a:cubicBezTo>
                <a:cubicBezTo>
                  <a:pt x="59955" y="55863"/>
                  <a:pt x="59598" y="58382"/>
                  <a:pt x="59955" y="60902"/>
                </a:cubicBezTo>
                <a:lnTo>
                  <a:pt x="109700" y="247330"/>
                </a:lnTo>
                <a:cubicBezTo>
                  <a:pt x="111132" y="252368"/>
                  <a:pt x="115784" y="255248"/>
                  <a:pt x="120794" y="253808"/>
                </a:cubicBezTo>
                <a:lnTo>
                  <a:pt x="167676" y="241571"/>
                </a:lnTo>
                <a:cubicBezTo>
                  <a:pt x="169823" y="240852"/>
                  <a:pt x="172328" y="241931"/>
                  <a:pt x="173044" y="244451"/>
                </a:cubicBezTo>
                <a:cubicBezTo>
                  <a:pt x="173760" y="246970"/>
                  <a:pt x="172328" y="249489"/>
                  <a:pt x="169823" y="249849"/>
                </a:cubicBezTo>
                <a:lnTo>
                  <a:pt x="122942" y="262446"/>
                </a:lnTo>
                <a:cubicBezTo>
                  <a:pt x="121510" y="262805"/>
                  <a:pt x="120079" y="263165"/>
                  <a:pt x="118647" y="263165"/>
                </a:cubicBezTo>
                <a:cubicBezTo>
                  <a:pt x="110416" y="263165"/>
                  <a:pt x="103258" y="257767"/>
                  <a:pt x="101111" y="249849"/>
                </a:cubicBezTo>
                <a:lnTo>
                  <a:pt x="51366" y="63061"/>
                </a:lnTo>
                <a:cubicBezTo>
                  <a:pt x="50293" y="58382"/>
                  <a:pt x="50651" y="53704"/>
                  <a:pt x="53156" y="49385"/>
                </a:cubicBezTo>
                <a:cubicBezTo>
                  <a:pt x="55661" y="45066"/>
                  <a:pt x="59598" y="42187"/>
                  <a:pt x="63892" y="41107"/>
                </a:cubicBezTo>
                <a:lnTo>
                  <a:pt x="95743" y="32470"/>
                </a:lnTo>
                <a:close/>
                <a:moveTo>
                  <a:pt x="135651" y="19050"/>
                </a:moveTo>
                <a:cubicBezTo>
                  <a:pt x="138215" y="19050"/>
                  <a:pt x="140413" y="20881"/>
                  <a:pt x="140413" y="23446"/>
                </a:cubicBezTo>
                <a:cubicBezTo>
                  <a:pt x="140413" y="26010"/>
                  <a:pt x="138215" y="28208"/>
                  <a:pt x="135651" y="28208"/>
                </a:cubicBezTo>
                <a:cubicBezTo>
                  <a:pt x="133453" y="28208"/>
                  <a:pt x="131255" y="26010"/>
                  <a:pt x="131255" y="23446"/>
                </a:cubicBezTo>
                <a:cubicBezTo>
                  <a:pt x="131255" y="20881"/>
                  <a:pt x="133453" y="19050"/>
                  <a:pt x="135651" y="19050"/>
                </a:cubicBezTo>
                <a:close/>
                <a:moveTo>
                  <a:pt x="131840" y="9006"/>
                </a:moveTo>
                <a:cubicBezTo>
                  <a:pt x="126787" y="9006"/>
                  <a:pt x="122816" y="13328"/>
                  <a:pt x="122816" y="18372"/>
                </a:cubicBezTo>
                <a:lnTo>
                  <a:pt x="122816" y="211816"/>
                </a:lnTo>
                <a:cubicBezTo>
                  <a:pt x="122816" y="216860"/>
                  <a:pt x="126787" y="220822"/>
                  <a:pt x="131840" y="220822"/>
                </a:cubicBezTo>
                <a:lnTo>
                  <a:pt x="266835" y="220822"/>
                </a:lnTo>
                <a:cubicBezTo>
                  <a:pt x="271888" y="220822"/>
                  <a:pt x="275859" y="216860"/>
                  <a:pt x="275859" y="211816"/>
                </a:cubicBezTo>
                <a:lnTo>
                  <a:pt x="275859" y="18372"/>
                </a:lnTo>
                <a:cubicBezTo>
                  <a:pt x="275859" y="13328"/>
                  <a:pt x="271888" y="9006"/>
                  <a:pt x="266835" y="9006"/>
                </a:cubicBezTo>
                <a:lnTo>
                  <a:pt x="131840" y="9006"/>
                </a:lnTo>
                <a:close/>
                <a:moveTo>
                  <a:pt x="131840" y="0"/>
                </a:moveTo>
                <a:lnTo>
                  <a:pt x="266835" y="0"/>
                </a:lnTo>
                <a:cubicBezTo>
                  <a:pt x="276941" y="0"/>
                  <a:pt x="284882" y="8285"/>
                  <a:pt x="284882" y="18372"/>
                </a:cubicBezTo>
                <a:lnTo>
                  <a:pt x="284882" y="211816"/>
                </a:lnTo>
                <a:cubicBezTo>
                  <a:pt x="284882" y="221543"/>
                  <a:pt x="276941" y="229828"/>
                  <a:pt x="266835" y="229828"/>
                </a:cubicBezTo>
                <a:lnTo>
                  <a:pt x="131840" y="229828"/>
                </a:lnTo>
                <a:cubicBezTo>
                  <a:pt x="121734" y="229828"/>
                  <a:pt x="113793" y="221543"/>
                  <a:pt x="113793" y="211816"/>
                </a:cubicBezTo>
                <a:lnTo>
                  <a:pt x="113793" y="18372"/>
                </a:lnTo>
                <a:cubicBezTo>
                  <a:pt x="113793" y="8285"/>
                  <a:pt x="121734" y="0"/>
                  <a:pt x="131840" y="0"/>
                </a:cubicBezTo>
                <a:close/>
              </a:path>
            </a:pathLst>
          </a:custGeom>
          <a:solidFill>
            <a:schemeClr val="bg1"/>
          </a:solidFill>
          <a:ln>
            <a:noFill/>
          </a:ln>
          <a:effectLst/>
        </p:spPr>
        <p:txBody>
          <a:bodyPr anchor="ctr"/>
          <a:lstStyle/>
          <a:p>
            <a:pP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41" name="Freeform 735">
            <a:extLst>
              <a:ext uri="{FF2B5EF4-FFF2-40B4-BE49-F238E27FC236}">
                <a16:creationId xmlns:a16="http://schemas.microsoft.com/office/drawing/2014/main" id="{BE3C304B-3D48-E842-92AF-B0E15D2A5410}"/>
              </a:ext>
            </a:extLst>
          </p:cNvPr>
          <p:cNvSpPr>
            <a:spLocks noChangeArrowheads="1"/>
          </p:cNvSpPr>
          <p:nvPr/>
        </p:nvSpPr>
        <p:spPr bwMode="auto">
          <a:xfrm>
            <a:off x="6844331" y="2461239"/>
            <a:ext cx="280647" cy="321716"/>
          </a:xfrm>
          <a:custGeom>
            <a:avLst/>
            <a:gdLst/>
            <a:ahLst/>
            <a:cxnLst/>
            <a:rect l="0" t="0" r="r" b="b"/>
            <a:pathLst>
              <a:path w="259989" h="297474">
                <a:moveTo>
                  <a:pt x="131617" y="219900"/>
                </a:moveTo>
                <a:cubicBezTo>
                  <a:pt x="129093" y="229597"/>
                  <a:pt x="125127" y="236061"/>
                  <a:pt x="115751" y="242167"/>
                </a:cubicBezTo>
                <a:cubicBezTo>
                  <a:pt x="111785" y="244681"/>
                  <a:pt x="109621" y="249709"/>
                  <a:pt x="111063" y="254737"/>
                </a:cubicBezTo>
                <a:cubicBezTo>
                  <a:pt x="112506" y="259764"/>
                  <a:pt x="117915" y="263356"/>
                  <a:pt x="125487" y="264433"/>
                </a:cubicBezTo>
                <a:lnTo>
                  <a:pt x="125487" y="253659"/>
                </a:lnTo>
                <a:cubicBezTo>
                  <a:pt x="125487" y="251504"/>
                  <a:pt x="127651" y="248990"/>
                  <a:pt x="130175" y="248990"/>
                </a:cubicBezTo>
                <a:cubicBezTo>
                  <a:pt x="132699" y="248990"/>
                  <a:pt x="134502" y="251504"/>
                  <a:pt x="134502" y="253659"/>
                </a:cubicBezTo>
                <a:lnTo>
                  <a:pt x="134502" y="265152"/>
                </a:lnTo>
                <a:cubicBezTo>
                  <a:pt x="140272" y="264433"/>
                  <a:pt x="144238" y="262997"/>
                  <a:pt x="146762" y="260124"/>
                </a:cubicBezTo>
                <a:cubicBezTo>
                  <a:pt x="150008" y="256173"/>
                  <a:pt x="149647" y="251145"/>
                  <a:pt x="148926" y="247195"/>
                </a:cubicBezTo>
                <a:cubicBezTo>
                  <a:pt x="147484" y="237498"/>
                  <a:pt x="138108" y="226724"/>
                  <a:pt x="131617" y="219900"/>
                </a:cubicBezTo>
                <a:close/>
                <a:moveTo>
                  <a:pt x="130175" y="186500"/>
                </a:moveTo>
                <a:cubicBezTo>
                  <a:pt x="88706" y="186500"/>
                  <a:pt x="54810" y="219900"/>
                  <a:pt x="54810" y="261201"/>
                </a:cubicBezTo>
                <a:cubicBezTo>
                  <a:pt x="54810" y="270539"/>
                  <a:pt x="56613" y="279876"/>
                  <a:pt x="59859" y="288496"/>
                </a:cubicBezTo>
                <a:lnTo>
                  <a:pt x="125487" y="288496"/>
                </a:lnTo>
                <a:lnTo>
                  <a:pt x="125487" y="273771"/>
                </a:lnTo>
                <a:cubicBezTo>
                  <a:pt x="113588" y="272334"/>
                  <a:pt x="104933" y="266229"/>
                  <a:pt x="102409" y="256891"/>
                </a:cubicBezTo>
                <a:cubicBezTo>
                  <a:pt x="99885" y="248631"/>
                  <a:pt x="103491" y="239294"/>
                  <a:pt x="110703" y="234625"/>
                </a:cubicBezTo>
                <a:cubicBezTo>
                  <a:pt x="119357" y="229238"/>
                  <a:pt x="121881" y="224210"/>
                  <a:pt x="124045" y="210562"/>
                </a:cubicBezTo>
                <a:cubicBezTo>
                  <a:pt x="124045" y="208767"/>
                  <a:pt x="125127" y="207689"/>
                  <a:pt x="126569" y="206971"/>
                </a:cubicBezTo>
                <a:cubicBezTo>
                  <a:pt x="128011" y="206253"/>
                  <a:pt x="129814" y="206971"/>
                  <a:pt x="131257" y="207689"/>
                </a:cubicBezTo>
                <a:cubicBezTo>
                  <a:pt x="132339" y="208408"/>
                  <a:pt x="155056" y="226724"/>
                  <a:pt x="157941" y="245758"/>
                </a:cubicBezTo>
                <a:cubicBezTo>
                  <a:pt x="159383" y="254018"/>
                  <a:pt x="157941" y="260842"/>
                  <a:pt x="153614" y="265870"/>
                </a:cubicBezTo>
                <a:cubicBezTo>
                  <a:pt x="149286" y="270539"/>
                  <a:pt x="143156" y="273412"/>
                  <a:pt x="134502" y="274130"/>
                </a:cubicBezTo>
                <a:lnTo>
                  <a:pt x="134502" y="288496"/>
                </a:lnTo>
                <a:lnTo>
                  <a:pt x="199770" y="288496"/>
                </a:lnTo>
                <a:cubicBezTo>
                  <a:pt x="203376" y="279876"/>
                  <a:pt x="205179" y="270539"/>
                  <a:pt x="205179" y="261201"/>
                </a:cubicBezTo>
                <a:cubicBezTo>
                  <a:pt x="205179" y="219900"/>
                  <a:pt x="171283" y="186500"/>
                  <a:pt x="130175" y="186500"/>
                </a:cubicBezTo>
                <a:close/>
                <a:moveTo>
                  <a:pt x="74643" y="135861"/>
                </a:moveTo>
                <a:cubicBezTo>
                  <a:pt x="35699" y="155614"/>
                  <a:pt x="9015" y="196197"/>
                  <a:pt x="9015" y="242885"/>
                </a:cubicBezTo>
                <a:cubicBezTo>
                  <a:pt x="9015" y="258687"/>
                  <a:pt x="12260" y="274130"/>
                  <a:pt x="18390" y="288496"/>
                </a:cubicBezTo>
                <a:lnTo>
                  <a:pt x="50483" y="288496"/>
                </a:lnTo>
                <a:cubicBezTo>
                  <a:pt x="47599" y="279876"/>
                  <a:pt x="45796" y="270539"/>
                  <a:pt x="45796" y="261201"/>
                </a:cubicBezTo>
                <a:cubicBezTo>
                  <a:pt x="45796" y="214872"/>
                  <a:pt x="83658" y="177162"/>
                  <a:pt x="130175" y="177162"/>
                </a:cubicBezTo>
                <a:cubicBezTo>
                  <a:pt x="176331" y="177162"/>
                  <a:pt x="214194" y="214872"/>
                  <a:pt x="214194" y="261201"/>
                </a:cubicBezTo>
                <a:cubicBezTo>
                  <a:pt x="214194" y="270539"/>
                  <a:pt x="212751" y="279876"/>
                  <a:pt x="209506" y="288496"/>
                </a:cubicBezTo>
                <a:lnTo>
                  <a:pt x="241960" y="288496"/>
                </a:lnTo>
                <a:cubicBezTo>
                  <a:pt x="247729" y="274130"/>
                  <a:pt x="250975" y="258687"/>
                  <a:pt x="250975" y="242885"/>
                </a:cubicBezTo>
                <a:cubicBezTo>
                  <a:pt x="250975" y="196197"/>
                  <a:pt x="224291" y="155614"/>
                  <a:pt x="184986" y="135861"/>
                </a:cubicBezTo>
                <a:lnTo>
                  <a:pt x="74643" y="135861"/>
                </a:lnTo>
                <a:close/>
                <a:moveTo>
                  <a:pt x="58056" y="87737"/>
                </a:moveTo>
                <a:cubicBezTo>
                  <a:pt x="68152" y="94920"/>
                  <a:pt x="78610" y="107489"/>
                  <a:pt x="78249" y="126883"/>
                </a:cubicBezTo>
                <a:lnTo>
                  <a:pt x="181740" y="126883"/>
                </a:lnTo>
                <a:cubicBezTo>
                  <a:pt x="181380" y="107489"/>
                  <a:pt x="192198" y="94920"/>
                  <a:pt x="201934" y="87737"/>
                </a:cubicBezTo>
                <a:lnTo>
                  <a:pt x="58056" y="87737"/>
                </a:lnTo>
                <a:close/>
                <a:moveTo>
                  <a:pt x="40387" y="78758"/>
                </a:moveTo>
                <a:lnTo>
                  <a:pt x="219603" y="78758"/>
                </a:lnTo>
                <a:cubicBezTo>
                  <a:pt x="221766" y="78758"/>
                  <a:pt x="223569" y="80554"/>
                  <a:pt x="224291" y="82709"/>
                </a:cubicBezTo>
                <a:cubicBezTo>
                  <a:pt x="224291" y="84864"/>
                  <a:pt x="223209" y="87018"/>
                  <a:pt x="221045" y="87737"/>
                </a:cubicBezTo>
                <a:cubicBezTo>
                  <a:pt x="219603" y="88096"/>
                  <a:pt x="188952" y="98152"/>
                  <a:pt x="191116" y="128679"/>
                </a:cubicBezTo>
                <a:cubicBezTo>
                  <a:pt x="231863" y="150586"/>
                  <a:pt x="259989" y="193683"/>
                  <a:pt x="259989" y="242885"/>
                </a:cubicBezTo>
                <a:cubicBezTo>
                  <a:pt x="259989" y="260842"/>
                  <a:pt x="256384" y="278440"/>
                  <a:pt x="249172" y="294960"/>
                </a:cubicBezTo>
                <a:cubicBezTo>
                  <a:pt x="248090" y="296397"/>
                  <a:pt x="246647" y="297474"/>
                  <a:pt x="244844" y="297474"/>
                </a:cubicBezTo>
                <a:lnTo>
                  <a:pt x="203015" y="297474"/>
                </a:lnTo>
                <a:lnTo>
                  <a:pt x="56974" y="297474"/>
                </a:lnTo>
                <a:lnTo>
                  <a:pt x="15145" y="297474"/>
                </a:lnTo>
                <a:cubicBezTo>
                  <a:pt x="13342" y="297474"/>
                  <a:pt x="11539" y="296397"/>
                  <a:pt x="11178" y="294960"/>
                </a:cubicBezTo>
                <a:cubicBezTo>
                  <a:pt x="3966" y="278440"/>
                  <a:pt x="0" y="260842"/>
                  <a:pt x="0" y="242885"/>
                </a:cubicBezTo>
                <a:cubicBezTo>
                  <a:pt x="0" y="193683"/>
                  <a:pt x="28126" y="150586"/>
                  <a:pt x="68874" y="128679"/>
                </a:cubicBezTo>
                <a:cubicBezTo>
                  <a:pt x="71037" y="98152"/>
                  <a:pt x="40387" y="88096"/>
                  <a:pt x="38944" y="87737"/>
                </a:cubicBezTo>
                <a:cubicBezTo>
                  <a:pt x="36781" y="87018"/>
                  <a:pt x="35699" y="84864"/>
                  <a:pt x="36059" y="82709"/>
                </a:cubicBezTo>
                <a:cubicBezTo>
                  <a:pt x="36059" y="80554"/>
                  <a:pt x="38223" y="78758"/>
                  <a:pt x="40387" y="78758"/>
                </a:cubicBezTo>
                <a:close/>
                <a:moveTo>
                  <a:pt x="92409" y="16698"/>
                </a:moveTo>
                <a:cubicBezTo>
                  <a:pt x="94220" y="18497"/>
                  <a:pt x="94582" y="21375"/>
                  <a:pt x="92772" y="23175"/>
                </a:cubicBezTo>
                <a:cubicBezTo>
                  <a:pt x="89151" y="27493"/>
                  <a:pt x="89151" y="35049"/>
                  <a:pt x="92772" y="39367"/>
                </a:cubicBezTo>
                <a:cubicBezTo>
                  <a:pt x="99651" y="47283"/>
                  <a:pt x="99651" y="59518"/>
                  <a:pt x="92772" y="67074"/>
                </a:cubicBezTo>
                <a:cubicBezTo>
                  <a:pt x="92047" y="68154"/>
                  <a:pt x="90599" y="68873"/>
                  <a:pt x="89513" y="68873"/>
                </a:cubicBezTo>
                <a:cubicBezTo>
                  <a:pt x="88427" y="68873"/>
                  <a:pt x="87340" y="68514"/>
                  <a:pt x="86616" y="67794"/>
                </a:cubicBezTo>
                <a:cubicBezTo>
                  <a:pt x="84444" y="66355"/>
                  <a:pt x="84444" y="63476"/>
                  <a:pt x="85892" y="61317"/>
                </a:cubicBezTo>
                <a:cubicBezTo>
                  <a:pt x="89875" y="56999"/>
                  <a:pt x="89875" y="49802"/>
                  <a:pt x="85892" y="45124"/>
                </a:cubicBezTo>
                <a:cubicBezTo>
                  <a:pt x="79375" y="37568"/>
                  <a:pt x="79375" y="24974"/>
                  <a:pt x="85892" y="17417"/>
                </a:cubicBezTo>
                <a:cubicBezTo>
                  <a:pt x="87703" y="15618"/>
                  <a:pt x="90599" y="15258"/>
                  <a:pt x="92409" y="16698"/>
                </a:cubicBezTo>
                <a:close/>
                <a:moveTo>
                  <a:pt x="176547" y="8770"/>
                </a:moveTo>
                <a:cubicBezTo>
                  <a:pt x="178357" y="10581"/>
                  <a:pt x="178719" y="13117"/>
                  <a:pt x="176909" y="15291"/>
                </a:cubicBezTo>
                <a:cubicBezTo>
                  <a:pt x="173288" y="19638"/>
                  <a:pt x="173288" y="26883"/>
                  <a:pt x="176909" y="31592"/>
                </a:cubicBezTo>
                <a:cubicBezTo>
                  <a:pt x="183788" y="39561"/>
                  <a:pt x="183788" y="51878"/>
                  <a:pt x="176909" y="59485"/>
                </a:cubicBezTo>
                <a:cubicBezTo>
                  <a:pt x="176185" y="60572"/>
                  <a:pt x="174737" y="60934"/>
                  <a:pt x="173651" y="60934"/>
                </a:cubicBezTo>
                <a:cubicBezTo>
                  <a:pt x="172564" y="60934"/>
                  <a:pt x="171478" y="60572"/>
                  <a:pt x="170754" y="60210"/>
                </a:cubicBezTo>
                <a:cubicBezTo>
                  <a:pt x="168582" y="58398"/>
                  <a:pt x="168582" y="55500"/>
                  <a:pt x="170030" y="53689"/>
                </a:cubicBezTo>
                <a:cubicBezTo>
                  <a:pt x="174013" y="49342"/>
                  <a:pt x="174013" y="41735"/>
                  <a:pt x="170030" y="37388"/>
                </a:cubicBezTo>
                <a:cubicBezTo>
                  <a:pt x="163513" y="29781"/>
                  <a:pt x="163513" y="17464"/>
                  <a:pt x="170030" y="9495"/>
                </a:cubicBezTo>
                <a:cubicBezTo>
                  <a:pt x="171840" y="7683"/>
                  <a:pt x="174737" y="7321"/>
                  <a:pt x="176547" y="8770"/>
                </a:cubicBezTo>
                <a:close/>
                <a:moveTo>
                  <a:pt x="133684" y="1182"/>
                </a:moveTo>
                <a:cubicBezTo>
                  <a:pt x="135495" y="2621"/>
                  <a:pt x="135857" y="5500"/>
                  <a:pt x="134047" y="7659"/>
                </a:cubicBezTo>
                <a:cubicBezTo>
                  <a:pt x="130426" y="11618"/>
                  <a:pt x="130426" y="19174"/>
                  <a:pt x="134047" y="23492"/>
                </a:cubicBezTo>
                <a:cubicBezTo>
                  <a:pt x="140926" y="31408"/>
                  <a:pt x="140926" y="43643"/>
                  <a:pt x="134047" y="51559"/>
                </a:cubicBezTo>
                <a:cubicBezTo>
                  <a:pt x="133322" y="52639"/>
                  <a:pt x="132236" y="52998"/>
                  <a:pt x="130788" y="52998"/>
                </a:cubicBezTo>
                <a:cubicBezTo>
                  <a:pt x="129702" y="52998"/>
                  <a:pt x="128615" y="52639"/>
                  <a:pt x="127891" y="51919"/>
                </a:cubicBezTo>
                <a:cubicBezTo>
                  <a:pt x="126081" y="50480"/>
                  <a:pt x="125719" y="47601"/>
                  <a:pt x="127167" y="45442"/>
                </a:cubicBezTo>
                <a:cubicBezTo>
                  <a:pt x="131150" y="41484"/>
                  <a:pt x="131150" y="33567"/>
                  <a:pt x="127167" y="29609"/>
                </a:cubicBezTo>
                <a:cubicBezTo>
                  <a:pt x="120650" y="21693"/>
                  <a:pt x="120650" y="9459"/>
                  <a:pt x="127167" y="1542"/>
                </a:cubicBezTo>
                <a:cubicBezTo>
                  <a:pt x="128978" y="-257"/>
                  <a:pt x="131874" y="-617"/>
                  <a:pt x="133684" y="1182"/>
                </a:cubicBezTo>
                <a:close/>
              </a:path>
            </a:pathLst>
          </a:custGeom>
          <a:solidFill>
            <a:schemeClr val="bg1"/>
          </a:solidFill>
          <a:ln>
            <a:noFill/>
          </a:ln>
          <a:effectLst/>
        </p:spPr>
        <p:txBody>
          <a:bodyPr anchor="ctr"/>
          <a:lstStyle/>
          <a:p>
            <a:pP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43" name="Freeform 733">
            <a:extLst>
              <a:ext uri="{FF2B5EF4-FFF2-40B4-BE49-F238E27FC236}">
                <a16:creationId xmlns:a16="http://schemas.microsoft.com/office/drawing/2014/main" id="{D65BF5FD-2434-514A-A90E-D08BDCA9444C}"/>
              </a:ext>
            </a:extLst>
          </p:cNvPr>
          <p:cNvSpPr>
            <a:spLocks noChangeArrowheads="1"/>
          </p:cNvSpPr>
          <p:nvPr/>
        </p:nvSpPr>
        <p:spPr bwMode="auto">
          <a:xfrm>
            <a:off x="6823796" y="4069967"/>
            <a:ext cx="320005" cy="321716"/>
          </a:xfrm>
          <a:custGeom>
            <a:avLst/>
            <a:gdLst/>
            <a:ahLst/>
            <a:cxnLst/>
            <a:rect l="0" t="0" r="r" b="b"/>
            <a:pathLst>
              <a:path w="296500" h="298092">
                <a:moveTo>
                  <a:pt x="135191" y="228696"/>
                </a:moveTo>
                <a:cubicBezTo>
                  <a:pt x="143784" y="228696"/>
                  <a:pt x="152423" y="231967"/>
                  <a:pt x="159083" y="238508"/>
                </a:cubicBezTo>
                <a:cubicBezTo>
                  <a:pt x="163762" y="243232"/>
                  <a:pt x="169881" y="245776"/>
                  <a:pt x="176361" y="245776"/>
                </a:cubicBezTo>
                <a:cubicBezTo>
                  <a:pt x="183200" y="245776"/>
                  <a:pt x="189319" y="243232"/>
                  <a:pt x="193999" y="238508"/>
                </a:cubicBezTo>
                <a:cubicBezTo>
                  <a:pt x="205517" y="226879"/>
                  <a:pt x="223515" y="225425"/>
                  <a:pt x="236833" y="234510"/>
                </a:cubicBezTo>
                <a:cubicBezTo>
                  <a:pt x="238993" y="235964"/>
                  <a:pt x="239353" y="238871"/>
                  <a:pt x="237913" y="241052"/>
                </a:cubicBezTo>
                <a:cubicBezTo>
                  <a:pt x="236474" y="242869"/>
                  <a:pt x="233954" y="243596"/>
                  <a:pt x="231794" y="241779"/>
                </a:cubicBezTo>
                <a:cubicBezTo>
                  <a:pt x="222075" y="235237"/>
                  <a:pt x="208757" y="236328"/>
                  <a:pt x="200478" y="245049"/>
                </a:cubicBezTo>
                <a:cubicBezTo>
                  <a:pt x="193999" y="251591"/>
                  <a:pt x="185720" y="255225"/>
                  <a:pt x="176361" y="255225"/>
                </a:cubicBezTo>
                <a:cubicBezTo>
                  <a:pt x="167722" y="255225"/>
                  <a:pt x="159083" y="251591"/>
                  <a:pt x="152603" y="245049"/>
                </a:cubicBezTo>
                <a:cubicBezTo>
                  <a:pt x="143245" y="235237"/>
                  <a:pt x="127406" y="235237"/>
                  <a:pt x="117688" y="245049"/>
                </a:cubicBezTo>
                <a:cubicBezTo>
                  <a:pt x="111568" y="251591"/>
                  <a:pt x="102929" y="255225"/>
                  <a:pt x="94290" y="255225"/>
                </a:cubicBezTo>
                <a:cubicBezTo>
                  <a:pt x="84931" y="255225"/>
                  <a:pt x="76652" y="251591"/>
                  <a:pt x="70173" y="245049"/>
                </a:cubicBezTo>
                <a:cubicBezTo>
                  <a:pt x="66934" y="241415"/>
                  <a:pt x="62614" y="239235"/>
                  <a:pt x="57935" y="238145"/>
                </a:cubicBezTo>
                <a:cubicBezTo>
                  <a:pt x="55415" y="237781"/>
                  <a:pt x="53975" y="235237"/>
                  <a:pt x="54335" y="232693"/>
                </a:cubicBezTo>
                <a:cubicBezTo>
                  <a:pt x="55055" y="230513"/>
                  <a:pt x="57215" y="228696"/>
                  <a:pt x="59734" y="229423"/>
                </a:cubicBezTo>
                <a:cubicBezTo>
                  <a:pt x="66214" y="230513"/>
                  <a:pt x="71973" y="233784"/>
                  <a:pt x="76652" y="238508"/>
                </a:cubicBezTo>
                <a:cubicBezTo>
                  <a:pt x="81332" y="243232"/>
                  <a:pt x="87451" y="245776"/>
                  <a:pt x="94290" y="245776"/>
                </a:cubicBezTo>
                <a:cubicBezTo>
                  <a:pt x="100770" y="245776"/>
                  <a:pt x="106889" y="243232"/>
                  <a:pt x="111568" y="238508"/>
                </a:cubicBezTo>
                <a:cubicBezTo>
                  <a:pt x="118048" y="231967"/>
                  <a:pt x="126597" y="228696"/>
                  <a:pt x="135191" y="228696"/>
                </a:cubicBezTo>
                <a:close/>
                <a:moveTo>
                  <a:pt x="239257" y="187420"/>
                </a:moveTo>
                <a:cubicBezTo>
                  <a:pt x="248235" y="187420"/>
                  <a:pt x="256854" y="191055"/>
                  <a:pt x="262958" y="197232"/>
                </a:cubicBezTo>
                <a:cubicBezTo>
                  <a:pt x="264754" y="199050"/>
                  <a:pt x="264754" y="201957"/>
                  <a:pt x="262958" y="203774"/>
                </a:cubicBezTo>
                <a:cubicBezTo>
                  <a:pt x="261163" y="205591"/>
                  <a:pt x="258290" y="205591"/>
                  <a:pt x="256495" y="203774"/>
                </a:cubicBezTo>
                <a:cubicBezTo>
                  <a:pt x="247158" y="193962"/>
                  <a:pt x="231357" y="193962"/>
                  <a:pt x="221661" y="203774"/>
                </a:cubicBezTo>
                <a:cubicBezTo>
                  <a:pt x="215197" y="210315"/>
                  <a:pt x="206938" y="213949"/>
                  <a:pt x="197960" y="213949"/>
                </a:cubicBezTo>
                <a:cubicBezTo>
                  <a:pt x="188982" y="213949"/>
                  <a:pt x="180723" y="210315"/>
                  <a:pt x="174259" y="203774"/>
                </a:cubicBezTo>
                <a:cubicBezTo>
                  <a:pt x="164563" y="193962"/>
                  <a:pt x="149121" y="193962"/>
                  <a:pt x="139425" y="203774"/>
                </a:cubicBezTo>
                <a:cubicBezTo>
                  <a:pt x="133321" y="210315"/>
                  <a:pt x="124702" y="213949"/>
                  <a:pt x="115724" y="213949"/>
                </a:cubicBezTo>
                <a:cubicBezTo>
                  <a:pt x="106747" y="213949"/>
                  <a:pt x="98487" y="210315"/>
                  <a:pt x="92023" y="203774"/>
                </a:cubicBezTo>
                <a:cubicBezTo>
                  <a:pt x="82327" y="193962"/>
                  <a:pt x="66527" y="193962"/>
                  <a:pt x="57190" y="203774"/>
                </a:cubicBezTo>
                <a:cubicBezTo>
                  <a:pt x="52880" y="208135"/>
                  <a:pt x="47135" y="211405"/>
                  <a:pt x="41030" y="212859"/>
                </a:cubicBezTo>
                <a:cubicBezTo>
                  <a:pt x="38516" y="213223"/>
                  <a:pt x="36002" y="211769"/>
                  <a:pt x="35643" y="209588"/>
                </a:cubicBezTo>
                <a:cubicBezTo>
                  <a:pt x="34925" y="207045"/>
                  <a:pt x="36361" y="204501"/>
                  <a:pt x="38875" y="204137"/>
                </a:cubicBezTo>
                <a:cubicBezTo>
                  <a:pt x="43543" y="203047"/>
                  <a:pt x="47494" y="200503"/>
                  <a:pt x="50726" y="197232"/>
                </a:cubicBezTo>
                <a:cubicBezTo>
                  <a:pt x="64013" y="184150"/>
                  <a:pt x="85200" y="184150"/>
                  <a:pt x="98487" y="197232"/>
                </a:cubicBezTo>
                <a:cubicBezTo>
                  <a:pt x="102796" y="201957"/>
                  <a:pt x="109260" y="204501"/>
                  <a:pt x="115724" y="204501"/>
                </a:cubicBezTo>
                <a:cubicBezTo>
                  <a:pt x="122547" y="204501"/>
                  <a:pt x="128293" y="201957"/>
                  <a:pt x="133321" y="197232"/>
                </a:cubicBezTo>
                <a:cubicBezTo>
                  <a:pt x="146248" y="184150"/>
                  <a:pt x="167436" y="184150"/>
                  <a:pt x="180723" y="197232"/>
                </a:cubicBezTo>
                <a:cubicBezTo>
                  <a:pt x="185391" y="201957"/>
                  <a:pt x="191496" y="204501"/>
                  <a:pt x="197960" y="204501"/>
                </a:cubicBezTo>
                <a:cubicBezTo>
                  <a:pt x="204424" y="204501"/>
                  <a:pt x="210888" y="201957"/>
                  <a:pt x="215197" y="197232"/>
                </a:cubicBezTo>
                <a:cubicBezTo>
                  <a:pt x="221661" y="191055"/>
                  <a:pt x="230280" y="187420"/>
                  <a:pt x="239257" y="187420"/>
                </a:cubicBezTo>
                <a:close/>
                <a:moveTo>
                  <a:pt x="7140" y="181691"/>
                </a:moveTo>
                <a:cubicBezTo>
                  <a:pt x="9663" y="181333"/>
                  <a:pt x="11825" y="182407"/>
                  <a:pt x="12546" y="184914"/>
                </a:cubicBezTo>
                <a:cubicBezTo>
                  <a:pt x="28766" y="246160"/>
                  <a:pt x="84634" y="288780"/>
                  <a:pt x="148432" y="288780"/>
                </a:cubicBezTo>
                <a:cubicBezTo>
                  <a:pt x="211869" y="288780"/>
                  <a:pt x="267737" y="246160"/>
                  <a:pt x="283956" y="184914"/>
                </a:cubicBezTo>
                <a:cubicBezTo>
                  <a:pt x="284317" y="182407"/>
                  <a:pt x="286840" y="180975"/>
                  <a:pt x="289363" y="181691"/>
                </a:cubicBezTo>
                <a:cubicBezTo>
                  <a:pt x="291886" y="182407"/>
                  <a:pt x="293328" y="184914"/>
                  <a:pt x="292607" y="187063"/>
                </a:cubicBezTo>
                <a:cubicBezTo>
                  <a:pt x="275666" y="252606"/>
                  <a:pt x="216194" y="298092"/>
                  <a:pt x="148432" y="298092"/>
                </a:cubicBezTo>
                <a:cubicBezTo>
                  <a:pt x="80309" y="298092"/>
                  <a:pt x="21197" y="252606"/>
                  <a:pt x="3896" y="187063"/>
                </a:cubicBezTo>
                <a:cubicBezTo>
                  <a:pt x="3175" y="184914"/>
                  <a:pt x="4617" y="182407"/>
                  <a:pt x="7140" y="181691"/>
                </a:cubicBezTo>
                <a:close/>
                <a:moveTo>
                  <a:pt x="148432" y="147673"/>
                </a:moveTo>
                <a:cubicBezTo>
                  <a:pt x="157082" y="147673"/>
                  <a:pt x="165012" y="150884"/>
                  <a:pt x="171500" y="157305"/>
                </a:cubicBezTo>
                <a:cubicBezTo>
                  <a:pt x="180511" y="166224"/>
                  <a:pt x="196009" y="166224"/>
                  <a:pt x="205020" y="157305"/>
                </a:cubicBezTo>
                <a:cubicBezTo>
                  <a:pt x="211508" y="150884"/>
                  <a:pt x="219438" y="147673"/>
                  <a:pt x="228449" y="147673"/>
                </a:cubicBezTo>
                <a:cubicBezTo>
                  <a:pt x="237099" y="147673"/>
                  <a:pt x="245029" y="150884"/>
                  <a:pt x="251517" y="157305"/>
                </a:cubicBezTo>
                <a:cubicBezTo>
                  <a:pt x="255842" y="161586"/>
                  <a:pt x="261970" y="163727"/>
                  <a:pt x="268457" y="163727"/>
                </a:cubicBezTo>
                <a:cubicBezTo>
                  <a:pt x="274585" y="163727"/>
                  <a:pt x="280712" y="161586"/>
                  <a:pt x="285038" y="157305"/>
                </a:cubicBezTo>
                <a:cubicBezTo>
                  <a:pt x="286840" y="155165"/>
                  <a:pt x="289723" y="155165"/>
                  <a:pt x="291526" y="157305"/>
                </a:cubicBezTo>
                <a:cubicBezTo>
                  <a:pt x="293328" y="158732"/>
                  <a:pt x="293328" y="161586"/>
                  <a:pt x="291526" y="163370"/>
                </a:cubicBezTo>
                <a:cubicBezTo>
                  <a:pt x="285038" y="169435"/>
                  <a:pt x="277108" y="173002"/>
                  <a:pt x="268457" y="173002"/>
                </a:cubicBezTo>
                <a:cubicBezTo>
                  <a:pt x="259447" y="173002"/>
                  <a:pt x="251517" y="169435"/>
                  <a:pt x="245029" y="163370"/>
                </a:cubicBezTo>
                <a:cubicBezTo>
                  <a:pt x="240704" y="159089"/>
                  <a:pt x="234576" y="156592"/>
                  <a:pt x="228449" y="156592"/>
                </a:cubicBezTo>
                <a:cubicBezTo>
                  <a:pt x="221961" y="156592"/>
                  <a:pt x="215834" y="158732"/>
                  <a:pt x="211508" y="163370"/>
                </a:cubicBezTo>
                <a:cubicBezTo>
                  <a:pt x="198533" y="175856"/>
                  <a:pt x="177988" y="175856"/>
                  <a:pt x="165012" y="163370"/>
                </a:cubicBezTo>
                <a:cubicBezTo>
                  <a:pt x="160687" y="158732"/>
                  <a:pt x="154559" y="156592"/>
                  <a:pt x="148432" y="156592"/>
                </a:cubicBezTo>
                <a:cubicBezTo>
                  <a:pt x="141944" y="156592"/>
                  <a:pt x="135816" y="158732"/>
                  <a:pt x="131491" y="163370"/>
                </a:cubicBezTo>
                <a:cubicBezTo>
                  <a:pt x="118515" y="175856"/>
                  <a:pt x="97970" y="175856"/>
                  <a:pt x="84995" y="163370"/>
                </a:cubicBezTo>
                <a:cubicBezTo>
                  <a:pt x="75623" y="154095"/>
                  <a:pt x="60845" y="154095"/>
                  <a:pt x="51474" y="163370"/>
                </a:cubicBezTo>
                <a:cubicBezTo>
                  <a:pt x="38498" y="175856"/>
                  <a:pt x="17953" y="175856"/>
                  <a:pt x="4977" y="163370"/>
                </a:cubicBezTo>
                <a:cubicBezTo>
                  <a:pt x="3175" y="161586"/>
                  <a:pt x="3175" y="158732"/>
                  <a:pt x="4977" y="157305"/>
                </a:cubicBezTo>
                <a:cubicBezTo>
                  <a:pt x="6779" y="155165"/>
                  <a:pt x="9663" y="155165"/>
                  <a:pt x="11465" y="157305"/>
                </a:cubicBezTo>
                <a:cubicBezTo>
                  <a:pt x="15790" y="161586"/>
                  <a:pt x="21918" y="163727"/>
                  <a:pt x="28406" y="163727"/>
                </a:cubicBezTo>
                <a:cubicBezTo>
                  <a:pt x="34533" y="163727"/>
                  <a:pt x="40660" y="161586"/>
                  <a:pt x="44986" y="157305"/>
                </a:cubicBezTo>
                <a:cubicBezTo>
                  <a:pt x="57962" y="144463"/>
                  <a:pt x="78507" y="144463"/>
                  <a:pt x="91482" y="157305"/>
                </a:cubicBezTo>
                <a:cubicBezTo>
                  <a:pt x="100854" y="166224"/>
                  <a:pt x="115632" y="166224"/>
                  <a:pt x="125003" y="157305"/>
                </a:cubicBezTo>
                <a:cubicBezTo>
                  <a:pt x="131491" y="150884"/>
                  <a:pt x="139421" y="147673"/>
                  <a:pt x="148432" y="147673"/>
                </a:cubicBezTo>
                <a:close/>
                <a:moveTo>
                  <a:pt x="166149" y="90152"/>
                </a:moveTo>
                <a:lnTo>
                  <a:pt x="166149" y="114673"/>
                </a:lnTo>
                <a:lnTo>
                  <a:pt x="223658" y="114673"/>
                </a:lnTo>
                <a:lnTo>
                  <a:pt x="223658" y="90152"/>
                </a:lnTo>
                <a:lnTo>
                  <a:pt x="166149" y="90152"/>
                </a:lnTo>
                <a:close/>
                <a:moveTo>
                  <a:pt x="166149" y="56615"/>
                </a:moveTo>
                <a:lnTo>
                  <a:pt x="166149" y="81137"/>
                </a:lnTo>
                <a:lnTo>
                  <a:pt x="223658" y="81137"/>
                </a:lnTo>
                <a:lnTo>
                  <a:pt x="223658" y="56615"/>
                </a:lnTo>
                <a:lnTo>
                  <a:pt x="166149" y="56615"/>
                </a:lnTo>
                <a:close/>
                <a:moveTo>
                  <a:pt x="247877" y="45899"/>
                </a:moveTo>
                <a:cubicBezTo>
                  <a:pt x="249692" y="44450"/>
                  <a:pt x="252957" y="44450"/>
                  <a:pt x="254409" y="45899"/>
                </a:cubicBezTo>
                <a:cubicBezTo>
                  <a:pt x="279083" y="71265"/>
                  <a:pt x="293960" y="104240"/>
                  <a:pt x="296500" y="139390"/>
                </a:cubicBezTo>
                <a:cubicBezTo>
                  <a:pt x="296500" y="141926"/>
                  <a:pt x="294686" y="143738"/>
                  <a:pt x="292509" y="144100"/>
                </a:cubicBezTo>
                <a:cubicBezTo>
                  <a:pt x="292146" y="144100"/>
                  <a:pt x="292146" y="144100"/>
                  <a:pt x="291783" y="144100"/>
                </a:cubicBezTo>
                <a:cubicBezTo>
                  <a:pt x="289606" y="144100"/>
                  <a:pt x="287792" y="142289"/>
                  <a:pt x="287429" y="139752"/>
                </a:cubicBezTo>
                <a:cubicBezTo>
                  <a:pt x="284889" y="107139"/>
                  <a:pt x="270737" y="75976"/>
                  <a:pt x="247877" y="52422"/>
                </a:cubicBezTo>
                <a:cubicBezTo>
                  <a:pt x="246063" y="50610"/>
                  <a:pt x="246063" y="47711"/>
                  <a:pt x="247877" y="45899"/>
                </a:cubicBezTo>
                <a:close/>
                <a:moveTo>
                  <a:pt x="166149" y="23079"/>
                </a:moveTo>
                <a:lnTo>
                  <a:pt x="166149" y="47600"/>
                </a:lnTo>
                <a:lnTo>
                  <a:pt x="223658" y="47600"/>
                </a:lnTo>
                <a:lnTo>
                  <a:pt x="223658" y="23079"/>
                </a:lnTo>
                <a:lnTo>
                  <a:pt x="166149" y="23079"/>
                </a:lnTo>
                <a:close/>
                <a:moveTo>
                  <a:pt x="135895" y="1949"/>
                </a:moveTo>
                <a:cubicBezTo>
                  <a:pt x="138053" y="1588"/>
                  <a:pt x="140569" y="3392"/>
                  <a:pt x="140929" y="5917"/>
                </a:cubicBezTo>
                <a:cubicBezTo>
                  <a:pt x="140929" y="8443"/>
                  <a:pt x="139131" y="10608"/>
                  <a:pt x="136614" y="10968"/>
                </a:cubicBezTo>
                <a:cubicBezTo>
                  <a:pt x="67948" y="16380"/>
                  <a:pt x="14380" y="70860"/>
                  <a:pt x="8988" y="139772"/>
                </a:cubicBezTo>
                <a:cubicBezTo>
                  <a:pt x="8628" y="142298"/>
                  <a:pt x="6831" y="144102"/>
                  <a:pt x="4674" y="144102"/>
                </a:cubicBezTo>
                <a:cubicBezTo>
                  <a:pt x="4314" y="144102"/>
                  <a:pt x="4314" y="144102"/>
                  <a:pt x="3955" y="144102"/>
                </a:cubicBezTo>
                <a:cubicBezTo>
                  <a:pt x="1438" y="143741"/>
                  <a:pt x="0" y="141937"/>
                  <a:pt x="0" y="139412"/>
                </a:cubicBezTo>
                <a:cubicBezTo>
                  <a:pt x="5752" y="65809"/>
                  <a:pt x="62555" y="7721"/>
                  <a:pt x="135895" y="1949"/>
                </a:cubicBezTo>
                <a:close/>
                <a:moveTo>
                  <a:pt x="161476" y="0"/>
                </a:moveTo>
                <a:cubicBezTo>
                  <a:pt x="163992" y="0"/>
                  <a:pt x="166149" y="2163"/>
                  <a:pt x="166149" y="4688"/>
                </a:cubicBezTo>
                <a:lnTo>
                  <a:pt x="166149" y="14063"/>
                </a:lnTo>
                <a:lnTo>
                  <a:pt x="223658" y="14063"/>
                </a:lnTo>
                <a:lnTo>
                  <a:pt x="223658" y="4688"/>
                </a:lnTo>
                <a:cubicBezTo>
                  <a:pt x="223658" y="2163"/>
                  <a:pt x="225815" y="0"/>
                  <a:pt x="228331" y="0"/>
                </a:cubicBezTo>
                <a:cubicBezTo>
                  <a:pt x="230847" y="0"/>
                  <a:pt x="233004" y="2163"/>
                  <a:pt x="233004" y="4688"/>
                </a:cubicBezTo>
                <a:lnTo>
                  <a:pt x="233004" y="133064"/>
                </a:lnTo>
                <a:cubicBezTo>
                  <a:pt x="233004" y="135588"/>
                  <a:pt x="230847" y="137752"/>
                  <a:pt x="228331" y="137752"/>
                </a:cubicBezTo>
                <a:cubicBezTo>
                  <a:pt x="225815" y="137752"/>
                  <a:pt x="223658" y="135588"/>
                  <a:pt x="223658" y="133064"/>
                </a:cubicBezTo>
                <a:lnTo>
                  <a:pt x="223658" y="123688"/>
                </a:lnTo>
                <a:lnTo>
                  <a:pt x="166149" y="123688"/>
                </a:lnTo>
                <a:lnTo>
                  <a:pt x="166149" y="133064"/>
                </a:lnTo>
                <a:cubicBezTo>
                  <a:pt x="166149" y="135588"/>
                  <a:pt x="163992" y="137752"/>
                  <a:pt x="161476" y="137752"/>
                </a:cubicBezTo>
                <a:cubicBezTo>
                  <a:pt x="158960" y="137752"/>
                  <a:pt x="157163" y="135588"/>
                  <a:pt x="157163" y="133064"/>
                </a:cubicBezTo>
                <a:lnTo>
                  <a:pt x="157163" y="4688"/>
                </a:lnTo>
                <a:cubicBezTo>
                  <a:pt x="157163" y="2163"/>
                  <a:pt x="158960" y="0"/>
                  <a:pt x="161476" y="0"/>
                </a:cubicBezTo>
                <a:close/>
              </a:path>
            </a:pathLst>
          </a:custGeom>
          <a:solidFill>
            <a:schemeClr val="bg1"/>
          </a:solidFill>
          <a:ln>
            <a:noFill/>
          </a:ln>
          <a:effectLst/>
        </p:spPr>
        <p:txBody>
          <a:bodyPr anchor="ctr"/>
          <a:lstStyle/>
          <a:p>
            <a:pP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45" name="Freeform 731">
            <a:extLst>
              <a:ext uri="{FF2B5EF4-FFF2-40B4-BE49-F238E27FC236}">
                <a16:creationId xmlns:a16="http://schemas.microsoft.com/office/drawing/2014/main" id="{E9B6C172-69A2-D449-A233-CEE02D505C22}"/>
              </a:ext>
            </a:extLst>
          </p:cNvPr>
          <p:cNvSpPr>
            <a:spLocks noChangeArrowheads="1"/>
          </p:cNvSpPr>
          <p:nvPr/>
        </p:nvSpPr>
        <p:spPr bwMode="auto">
          <a:xfrm>
            <a:off x="6828932" y="5667677"/>
            <a:ext cx="308025" cy="323427"/>
          </a:xfrm>
          <a:custGeom>
            <a:avLst/>
            <a:gdLst/>
            <a:ahLst/>
            <a:cxnLst/>
            <a:rect l="0" t="0" r="r" b="b"/>
            <a:pathLst>
              <a:path w="284882" h="299678">
                <a:moveTo>
                  <a:pt x="261064" y="203200"/>
                </a:moveTo>
                <a:cubicBezTo>
                  <a:pt x="263629" y="203200"/>
                  <a:pt x="265827" y="205032"/>
                  <a:pt x="265827" y="207596"/>
                </a:cubicBezTo>
                <a:cubicBezTo>
                  <a:pt x="265827" y="210161"/>
                  <a:pt x="263629" y="212359"/>
                  <a:pt x="261064" y="212359"/>
                </a:cubicBezTo>
                <a:cubicBezTo>
                  <a:pt x="258500" y="212359"/>
                  <a:pt x="256668" y="210161"/>
                  <a:pt x="256668" y="207596"/>
                </a:cubicBezTo>
                <a:cubicBezTo>
                  <a:pt x="256668" y="205032"/>
                  <a:pt x="258500" y="203200"/>
                  <a:pt x="261064" y="203200"/>
                </a:cubicBezTo>
                <a:close/>
                <a:moveTo>
                  <a:pt x="39499" y="80817"/>
                </a:moveTo>
                <a:cubicBezTo>
                  <a:pt x="41662" y="79375"/>
                  <a:pt x="44545" y="80096"/>
                  <a:pt x="45626" y="82259"/>
                </a:cubicBezTo>
                <a:cubicBezTo>
                  <a:pt x="47068" y="84423"/>
                  <a:pt x="45987" y="87307"/>
                  <a:pt x="44185" y="88389"/>
                </a:cubicBezTo>
                <a:lnTo>
                  <a:pt x="13549" y="106056"/>
                </a:lnTo>
                <a:cubicBezTo>
                  <a:pt x="11387" y="107138"/>
                  <a:pt x="9945" y="109301"/>
                  <a:pt x="9224" y="111465"/>
                </a:cubicBezTo>
                <a:cubicBezTo>
                  <a:pt x="8503" y="113989"/>
                  <a:pt x="9224" y="116512"/>
                  <a:pt x="10305" y="118315"/>
                </a:cubicBezTo>
                <a:lnTo>
                  <a:pt x="107258" y="285976"/>
                </a:lnTo>
                <a:cubicBezTo>
                  <a:pt x="109781" y="290303"/>
                  <a:pt x="115187" y="292106"/>
                  <a:pt x="119512" y="289582"/>
                </a:cubicBezTo>
                <a:lnTo>
                  <a:pt x="199886" y="243070"/>
                </a:lnTo>
                <a:cubicBezTo>
                  <a:pt x="202048" y="241988"/>
                  <a:pt x="204571" y="242349"/>
                  <a:pt x="206013" y="244512"/>
                </a:cubicBezTo>
                <a:cubicBezTo>
                  <a:pt x="207094" y="246675"/>
                  <a:pt x="206373" y="249560"/>
                  <a:pt x="204571" y="251002"/>
                </a:cubicBezTo>
                <a:lnTo>
                  <a:pt x="123837" y="297154"/>
                </a:lnTo>
                <a:cubicBezTo>
                  <a:pt x="120954" y="298957"/>
                  <a:pt x="118071" y="299678"/>
                  <a:pt x="114827" y="299678"/>
                </a:cubicBezTo>
                <a:cubicBezTo>
                  <a:pt x="113385" y="299678"/>
                  <a:pt x="111583" y="299317"/>
                  <a:pt x="110142" y="298957"/>
                </a:cubicBezTo>
                <a:cubicBezTo>
                  <a:pt x="105456" y="297875"/>
                  <a:pt x="101491" y="294630"/>
                  <a:pt x="99329" y="290664"/>
                </a:cubicBezTo>
                <a:lnTo>
                  <a:pt x="2376" y="123003"/>
                </a:lnTo>
                <a:cubicBezTo>
                  <a:pt x="-147" y="118676"/>
                  <a:pt x="-507" y="113989"/>
                  <a:pt x="574" y="109301"/>
                </a:cubicBezTo>
                <a:cubicBezTo>
                  <a:pt x="2016" y="104614"/>
                  <a:pt x="4899" y="100648"/>
                  <a:pt x="9224" y="98124"/>
                </a:cubicBezTo>
                <a:lnTo>
                  <a:pt x="39499" y="80817"/>
                </a:lnTo>
                <a:close/>
                <a:moveTo>
                  <a:pt x="197930" y="67536"/>
                </a:moveTo>
                <a:cubicBezTo>
                  <a:pt x="188279" y="73625"/>
                  <a:pt x="153248" y="98696"/>
                  <a:pt x="153248" y="123409"/>
                </a:cubicBezTo>
                <a:cubicBezTo>
                  <a:pt x="153248" y="135586"/>
                  <a:pt x="162900" y="145614"/>
                  <a:pt x="175053" y="145614"/>
                </a:cubicBezTo>
                <a:cubicBezTo>
                  <a:pt x="182917" y="145614"/>
                  <a:pt x="190066" y="141316"/>
                  <a:pt x="193998" y="134869"/>
                </a:cubicBezTo>
                <a:cubicBezTo>
                  <a:pt x="194713" y="133079"/>
                  <a:pt x="196500" y="132362"/>
                  <a:pt x="197930" y="132362"/>
                </a:cubicBezTo>
                <a:cubicBezTo>
                  <a:pt x="199360" y="132362"/>
                  <a:pt x="201147" y="133079"/>
                  <a:pt x="201862" y="134869"/>
                </a:cubicBezTo>
                <a:cubicBezTo>
                  <a:pt x="205794" y="141316"/>
                  <a:pt x="212943" y="145614"/>
                  <a:pt x="220807" y="145614"/>
                </a:cubicBezTo>
                <a:cubicBezTo>
                  <a:pt x="232960" y="145614"/>
                  <a:pt x="242611" y="135586"/>
                  <a:pt x="242611" y="123409"/>
                </a:cubicBezTo>
                <a:cubicBezTo>
                  <a:pt x="242611" y="98696"/>
                  <a:pt x="207581" y="73625"/>
                  <a:pt x="197930" y="67536"/>
                </a:cubicBezTo>
                <a:close/>
                <a:moveTo>
                  <a:pt x="195428" y="58224"/>
                </a:moveTo>
                <a:cubicBezTo>
                  <a:pt x="196857" y="57150"/>
                  <a:pt x="198645" y="57150"/>
                  <a:pt x="200074" y="58224"/>
                </a:cubicBezTo>
                <a:cubicBezTo>
                  <a:pt x="202219" y="59299"/>
                  <a:pt x="251547" y="90100"/>
                  <a:pt x="251547" y="123409"/>
                </a:cubicBezTo>
                <a:cubicBezTo>
                  <a:pt x="251547" y="140600"/>
                  <a:pt x="237607" y="154568"/>
                  <a:pt x="220807" y="154568"/>
                </a:cubicBezTo>
                <a:cubicBezTo>
                  <a:pt x="214015" y="154568"/>
                  <a:pt x="207581" y="152419"/>
                  <a:pt x="202219" y="148479"/>
                </a:cubicBezTo>
                <a:lnTo>
                  <a:pt x="202219" y="165313"/>
                </a:lnTo>
                <a:lnTo>
                  <a:pt x="205436" y="165313"/>
                </a:lnTo>
                <a:cubicBezTo>
                  <a:pt x="207938" y="165313"/>
                  <a:pt x="210083" y="167462"/>
                  <a:pt x="210083" y="169969"/>
                </a:cubicBezTo>
                <a:cubicBezTo>
                  <a:pt x="210083" y="172476"/>
                  <a:pt x="207938" y="174267"/>
                  <a:pt x="205436" y="174267"/>
                </a:cubicBezTo>
                <a:lnTo>
                  <a:pt x="190423" y="174267"/>
                </a:lnTo>
                <a:cubicBezTo>
                  <a:pt x="187564" y="174267"/>
                  <a:pt x="185776" y="172476"/>
                  <a:pt x="185776" y="169969"/>
                </a:cubicBezTo>
                <a:cubicBezTo>
                  <a:pt x="185776" y="167462"/>
                  <a:pt x="187564" y="165313"/>
                  <a:pt x="190423" y="165313"/>
                </a:cubicBezTo>
                <a:lnTo>
                  <a:pt x="193283" y="165313"/>
                </a:lnTo>
                <a:lnTo>
                  <a:pt x="193283" y="148479"/>
                </a:lnTo>
                <a:cubicBezTo>
                  <a:pt x="188279" y="152419"/>
                  <a:pt x="181487" y="154568"/>
                  <a:pt x="175053" y="154568"/>
                </a:cubicBezTo>
                <a:cubicBezTo>
                  <a:pt x="157895" y="154568"/>
                  <a:pt x="143955" y="140600"/>
                  <a:pt x="143955" y="123409"/>
                </a:cubicBezTo>
                <a:cubicBezTo>
                  <a:pt x="143955" y="90100"/>
                  <a:pt x="193283" y="59299"/>
                  <a:pt x="195428" y="58224"/>
                </a:cubicBezTo>
                <a:close/>
                <a:moveTo>
                  <a:pt x="95743" y="32470"/>
                </a:moveTo>
                <a:cubicBezTo>
                  <a:pt x="97890" y="31750"/>
                  <a:pt x="100395" y="33549"/>
                  <a:pt x="101111" y="35709"/>
                </a:cubicBezTo>
                <a:cubicBezTo>
                  <a:pt x="101469" y="38228"/>
                  <a:pt x="100037" y="40747"/>
                  <a:pt x="97890" y="41107"/>
                </a:cubicBezTo>
                <a:lnTo>
                  <a:pt x="66397" y="49745"/>
                </a:lnTo>
                <a:cubicBezTo>
                  <a:pt x="63892" y="50105"/>
                  <a:pt x="62103" y="51904"/>
                  <a:pt x="61029" y="53704"/>
                </a:cubicBezTo>
                <a:cubicBezTo>
                  <a:pt x="59955" y="55863"/>
                  <a:pt x="59598" y="58382"/>
                  <a:pt x="59955" y="60902"/>
                </a:cubicBezTo>
                <a:lnTo>
                  <a:pt x="109700" y="247330"/>
                </a:lnTo>
                <a:cubicBezTo>
                  <a:pt x="111132" y="252368"/>
                  <a:pt x="115784" y="255248"/>
                  <a:pt x="120794" y="253808"/>
                </a:cubicBezTo>
                <a:lnTo>
                  <a:pt x="167676" y="241571"/>
                </a:lnTo>
                <a:cubicBezTo>
                  <a:pt x="169823" y="240852"/>
                  <a:pt x="172328" y="241931"/>
                  <a:pt x="173044" y="244451"/>
                </a:cubicBezTo>
                <a:cubicBezTo>
                  <a:pt x="173760" y="246970"/>
                  <a:pt x="172328" y="249489"/>
                  <a:pt x="169823" y="249849"/>
                </a:cubicBezTo>
                <a:lnTo>
                  <a:pt x="122942" y="262446"/>
                </a:lnTo>
                <a:cubicBezTo>
                  <a:pt x="121510" y="262805"/>
                  <a:pt x="120079" y="263165"/>
                  <a:pt x="118647" y="263165"/>
                </a:cubicBezTo>
                <a:cubicBezTo>
                  <a:pt x="110416" y="263165"/>
                  <a:pt x="103258" y="257767"/>
                  <a:pt x="101111" y="249849"/>
                </a:cubicBezTo>
                <a:lnTo>
                  <a:pt x="51366" y="63061"/>
                </a:lnTo>
                <a:cubicBezTo>
                  <a:pt x="50293" y="58382"/>
                  <a:pt x="50651" y="53704"/>
                  <a:pt x="53156" y="49385"/>
                </a:cubicBezTo>
                <a:cubicBezTo>
                  <a:pt x="55661" y="45066"/>
                  <a:pt x="59598" y="42187"/>
                  <a:pt x="63892" y="41107"/>
                </a:cubicBezTo>
                <a:lnTo>
                  <a:pt x="95743" y="32470"/>
                </a:lnTo>
                <a:close/>
                <a:moveTo>
                  <a:pt x="135651" y="19050"/>
                </a:moveTo>
                <a:cubicBezTo>
                  <a:pt x="138215" y="19050"/>
                  <a:pt x="140413" y="20881"/>
                  <a:pt x="140413" y="23446"/>
                </a:cubicBezTo>
                <a:cubicBezTo>
                  <a:pt x="140413" y="26010"/>
                  <a:pt x="138215" y="28208"/>
                  <a:pt x="135651" y="28208"/>
                </a:cubicBezTo>
                <a:cubicBezTo>
                  <a:pt x="133453" y="28208"/>
                  <a:pt x="131255" y="26010"/>
                  <a:pt x="131255" y="23446"/>
                </a:cubicBezTo>
                <a:cubicBezTo>
                  <a:pt x="131255" y="20881"/>
                  <a:pt x="133453" y="19050"/>
                  <a:pt x="135651" y="19050"/>
                </a:cubicBezTo>
                <a:close/>
                <a:moveTo>
                  <a:pt x="131840" y="9006"/>
                </a:moveTo>
                <a:cubicBezTo>
                  <a:pt x="126787" y="9006"/>
                  <a:pt x="122816" y="13328"/>
                  <a:pt x="122816" y="18372"/>
                </a:cubicBezTo>
                <a:lnTo>
                  <a:pt x="122816" y="211816"/>
                </a:lnTo>
                <a:cubicBezTo>
                  <a:pt x="122816" y="216860"/>
                  <a:pt x="126787" y="220822"/>
                  <a:pt x="131840" y="220822"/>
                </a:cubicBezTo>
                <a:lnTo>
                  <a:pt x="266835" y="220822"/>
                </a:lnTo>
                <a:cubicBezTo>
                  <a:pt x="271888" y="220822"/>
                  <a:pt x="275859" y="216860"/>
                  <a:pt x="275859" y="211816"/>
                </a:cubicBezTo>
                <a:lnTo>
                  <a:pt x="275859" y="18372"/>
                </a:lnTo>
                <a:cubicBezTo>
                  <a:pt x="275859" y="13328"/>
                  <a:pt x="271888" y="9006"/>
                  <a:pt x="266835" y="9006"/>
                </a:cubicBezTo>
                <a:lnTo>
                  <a:pt x="131840" y="9006"/>
                </a:lnTo>
                <a:close/>
                <a:moveTo>
                  <a:pt x="131840" y="0"/>
                </a:moveTo>
                <a:lnTo>
                  <a:pt x="266835" y="0"/>
                </a:lnTo>
                <a:cubicBezTo>
                  <a:pt x="276941" y="0"/>
                  <a:pt x="284882" y="8285"/>
                  <a:pt x="284882" y="18372"/>
                </a:cubicBezTo>
                <a:lnTo>
                  <a:pt x="284882" y="211816"/>
                </a:lnTo>
                <a:cubicBezTo>
                  <a:pt x="284882" y="221543"/>
                  <a:pt x="276941" y="229828"/>
                  <a:pt x="266835" y="229828"/>
                </a:cubicBezTo>
                <a:lnTo>
                  <a:pt x="131840" y="229828"/>
                </a:lnTo>
                <a:cubicBezTo>
                  <a:pt x="121734" y="229828"/>
                  <a:pt x="113793" y="221543"/>
                  <a:pt x="113793" y="211816"/>
                </a:cubicBezTo>
                <a:lnTo>
                  <a:pt x="113793" y="18372"/>
                </a:lnTo>
                <a:cubicBezTo>
                  <a:pt x="113793" y="8285"/>
                  <a:pt x="121734" y="0"/>
                  <a:pt x="131840" y="0"/>
                </a:cubicBezTo>
                <a:close/>
              </a:path>
            </a:pathLst>
          </a:custGeom>
          <a:solidFill>
            <a:schemeClr val="bg1"/>
          </a:solidFill>
          <a:ln>
            <a:noFill/>
          </a:ln>
          <a:effectLst/>
        </p:spPr>
        <p:txBody>
          <a:bodyPr anchor="ctr"/>
          <a:lstStyle/>
          <a:p>
            <a:pP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46" name="Subtitle 2">
            <a:extLst>
              <a:ext uri="{FF2B5EF4-FFF2-40B4-BE49-F238E27FC236}">
                <a16:creationId xmlns:a16="http://schemas.microsoft.com/office/drawing/2014/main" id="{CBF749C7-3947-124A-8E78-FCF5767165A9}"/>
              </a:ext>
            </a:extLst>
          </p:cNvPr>
          <p:cNvSpPr txBox="1">
            <a:spLocks/>
          </p:cNvSpPr>
          <p:nvPr/>
        </p:nvSpPr>
        <p:spPr>
          <a:xfrm>
            <a:off x="1864850" y="2307476"/>
            <a:ext cx="3495076" cy="500393"/>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1087609">
              <a:lnSpc>
                <a:spcPts val="1751"/>
              </a:lnSpc>
            </a:pPr>
            <a:r>
              <a:rPr lang="en-US" sz="1400" b="1" dirty="0">
                <a:solidFill>
                  <a:prstClr val="white">
                    <a:lumMod val="50000"/>
                  </a:prstClr>
                </a:solidFill>
                <a:latin typeface="Poppins" panose="00000500000000000000" pitchFamily="2" charset="0"/>
                <a:ea typeface="Lato Light" panose="020F0502020204030203" pitchFamily="34" charset="0"/>
                <a:cs typeface="Poppins" panose="00000500000000000000" pitchFamily="2" charset="0"/>
              </a:rPr>
              <a:t>Pays monthly contributions by 15th of the following month.</a:t>
            </a:r>
          </a:p>
        </p:txBody>
      </p:sp>
      <p:sp>
        <p:nvSpPr>
          <p:cNvPr id="50" name="Subtitle 2">
            <a:extLst>
              <a:ext uri="{FF2B5EF4-FFF2-40B4-BE49-F238E27FC236}">
                <a16:creationId xmlns:a16="http://schemas.microsoft.com/office/drawing/2014/main" id="{FECBB0CB-AA25-8D49-A987-5BE45C32A576}"/>
              </a:ext>
            </a:extLst>
          </p:cNvPr>
          <p:cNvSpPr txBox="1">
            <a:spLocks/>
          </p:cNvSpPr>
          <p:nvPr/>
        </p:nvSpPr>
        <p:spPr>
          <a:xfrm>
            <a:off x="1814231" y="4322737"/>
            <a:ext cx="3495076" cy="500393"/>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1087609">
              <a:lnSpc>
                <a:spcPts val="1751"/>
              </a:lnSpc>
            </a:pPr>
            <a:r>
              <a:rPr lang="en-US" sz="1400" b="1" dirty="0">
                <a:solidFill>
                  <a:prstClr val="white">
                    <a:lumMod val="50000"/>
                  </a:prstClr>
                </a:solidFill>
                <a:latin typeface="Poppins" panose="00000500000000000000" pitchFamily="2" charset="0"/>
                <a:ea typeface="Lato Light" panose="020F0502020204030203" pitchFamily="34" charset="0"/>
                <a:cs typeface="Poppins" panose="00000500000000000000" pitchFamily="2" charset="0"/>
              </a:rPr>
              <a:t>Pays their contributions based on total emoluments.</a:t>
            </a:r>
          </a:p>
        </p:txBody>
      </p:sp>
      <p:sp>
        <p:nvSpPr>
          <p:cNvPr id="52" name="Subtitle 2">
            <a:extLst>
              <a:ext uri="{FF2B5EF4-FFF2-40B4-BE49-F238E27FC236}">
                <a16:creationId xmlns:a16="http://schemas.microsoft.com/office/drawing/2014/main" id="{18BC4B07-6B96-3342-BA89-8FE00ACA0FC0}"/>
              </a:ext>
            </a:extLst>
          </p:cNvPr>
          <p:cNvSpPr txBox="1">
            <a:spLocks/>
          </p:cNvSpPr>
          <p:nvPr/>
        </p:nvSpPr>
        <p:spPr>
          <a:xfrm>
            <a:off x="1857497" y="5672380"/>
            <a:ext cx="3495076" cy="731226"/>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1087609">
              <a:lnSpc>
                <a:spcPts val="1751"/>
              </a:lnSpc>
            </a:pPr>
            <a:r>
              <a:rPr lang="en-US" sz="1400" b="1" dirty="0">
                <a:solidFill>
                  <a:prstClr val="white">
                    <a:lumMod val="50000"/>
                  </a:prstClr>
                </a:solidFill>
                <a:latin typeface="Poppins" panose="00000500000000000000" pitchFamily="2" charset="0"/>
                <a:ea typeface="Lato Light" panose="020F0502020204030203" pitchFamily="34" charset="0"/>
                <a:cs typeface="Poppins" panose="00000500000000000000" pitchFamily="2" charset="0"/>
              </a:rPr>
              <a:t>Ensures that all its employees have registered and possess valid NSSF numbers.</a:t>
            </a:r>
          </a:p>
        </p:txBody>
      </p:sp>
      <p:sp>
        <p:nvSpPr>
          <p:cNvPr id="53" name="Subtitle 2">
            <a:extLst>
              <a:ext uri="{FF2B5EF4-FFF2-40B4-BE49-F238E27FC236}">
                <a16:creationId xmlns:a16="http://schemas.microsoft.com/office/drawing/2014/main" id="{F7AC84C5-CF41-6F43-B1B1-3DC00BD4CB97}"/>
              </a:ext>
            </a:extLst>
          </p:cNvPr>
          <p:cNvSpPr txBox="1">
            <a:spLocks/>
          </p:cNvSpPr>
          <p:nvPr/>
        </p:nvSpPr>
        <p:spPr>
          <a:xfrm>
            <a:off x="7408790" y="2584458"/>
            <a:ext cx="1083868" cy="760978"/>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1087609">
              <a:lnSpc>
                <a:spcPts val="1751"/>
              </a:lnSpc>
            </a:pPr>
            <a:r>
              <a:rPr lang="en-US" sz="1400" b="1" dirty="0">
                <a:solidFill>
                  <a:schemeClr val="accent1"/>
                </a:solidFill>
                <a:latin typeface="Poppins" panose="00000500000000000000" pitchFamily="2" charset="0"/>
                <a:ea typeface="Lato Light" panose="020F0502020204030203" pitchFamily="34" charset="0"/>
                <a:cs typeface="Poppins" panose="00000500000000000000" pitchFamily="2" charset="0"/>
              </a:rPr>
              <a:t>Motivated staff</a:t>
            </a:r>
          </a:p>
          <a:p>
            <a:pPr algn="l" defTabSz="1087609">
              <a:lnSpc>
                <a:spcPts val="1751"/>
              </a:lnSpc>
            </a:pPr>
            <a:endParaRPr lang="en-US" sz="1200" dirty="0">
              <a:solidFill>
                <a:prstClr val="white">
                  <a:lumMod val="50000"/>
                </a:prstClr>
              </a:solidFill>
              <a:latin typeface="Poppins" panose="00000500000000000000" pitchFamily="2" charset="0"/>
              <a:ea typeface="Lato Light" panose="020F0502020204030203" pitchFamily="34" charset="0"/>
              <a:cs typeface="Poppins" panose="00000500000000000000" pitchFamily="2" charset="0"/>
            </a:endParaRPr>
          </a:p>
        </p:txBody>
      </p:sp>
      <p:sp>
        <p:nvSpPr>
          <p:cNvPr id="55" name="Subtitle 2">
            <a:extLst>
              <a:ext uri="{FF2B5EF4-FFF2-40B4-BE49-F238E27FC236}">
                <a16:creationId xmlns:a16="http://schemas.microsoft.com/office/drawing/2014/main" id="{4708E119-EA15-B640-97F1-E99263C32B8A}"/>
              </a:ext>
            </a:extLst>
          </p:cNvPr>
          <p:cNvSpPr txBox="1">
            <a:spLocks/>
          </p:cNvSpPr>
          <p:nvPr/>
        </p:nvSpPr>
        <p:spPr>
          <a:xfrm>
            <a:off x="7350084" y="4181635"/>
            <a:ext cx="1364664" cy="731226"/>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1087609">
              <a:lnSpc>
                <a:spcPts val="1751"/>
              </a:lnSpc>
            </a:pPr>
            <a:r>
              <a:rPr lang="en-US" sz="1400" b="1" dirty="0">
                <a:solidFill>
                  <a:schemeClr val="accent1"/>
                </a:solidFill>
                <a:latin typeface="Poppins" panose="00000500000000000000" pitchFamily="2" charset="0"/>
                <a:ea typeface="Lato Light" panose="020F0502020204030203" pitchFamily="34" charset="0"/>
                <a:cs typeface="Poppins" panose="00000500000000000000" pitchFamily="2" charset="0"/>
              </a:rPr>
              <a:t>Hope for better retirement</a:t>
            </a:r>
          </a:p>
        </p:txBody>
      </p:sp>
      <p:sp>
        <p:nvSpPr>
          <p:cNvPr id="57" name="Subtitle 2">
            <a:extLst>
              <a:ext uri="{FF2B5EF4-FFF2-40B4-BE49-F238E27FC236}">
                <a16:creationId xmlns:a16="http://schemas.microsoft.com/office/drawing/2014/main" id="{B4730610-8C43-AC4D-A041-EAF334A8BFED}"/>
              </a:ext>
            </a:extLst>
          </p:cNvPr>
          <p:cNvSpPr txBox="1">
            <a:spLocks/>
          </p:cNvSpPr>
          <p:nvPr/>
        </p:nvSpPr>
        <p:spPr>
          <a:xfrm>
            <a:off x="7389659" y="5488531"/>
            <a:ext cx="1102999" cy="100514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1087609">
              <a:lnSpc>
                <a:spcPts val="1751"/>
              </a:lnSpc>
            </a:pPr>
            <a:r>
              <a:rPr lang="en-US" sz="1400" b="1" dirty="0">
                <a:solidFill>
                  <a:schemeClr val="accent1"/>
                </a:solidFill>
                <a:latin typeface="Poppins" panose="00000500000000000000" pitchFamily="2" charset="0"/>
                <a:ea typeface="Lato Light" panose="020F0502020204030203" pitchFamily="34" charset="0"/>
                <a:cs typeface="Poppins" panose="00000500000000000000" pitchFamily="2" charset="0"/>
              </a:rPr>
              <a:t>Easy to obtain clearance</a:t>
            </a:r>
          </a:p>
          <a:p>
            <a:pPr algn="l" defTabSz="1087609">
              <a:lnSpc>
                <a:spcPts val="1751"/>
              </a:lnSpc>
            </a:pPr>
            <a:r>
              <a:rPr lang="en-US" sz="1400" b="1" dirty="0">
                <a:solidFill>
                  <a:srgbClr val="5B9BD5"/>
                </a:solidFill>
                <a:latin typeface="Poppins" panose="00000500000000000000" pitchFamily="2" charset="0"/>
                <a:ea typeface="Lato Light" panose="020F0502020204030203" pitchFamily="34" charset="0"/>
                <a:cs typeface="Poppins" panose="00000500000000000000" pitchFamily="2" charset="0"/>
              </a:rPr>
              <a:t> </a:t>
            </a:r>
          </a:p>
        </p:txBody>
      </p:sp>
      <p:sp>
        <p:nvSpPr>
          <p:cNvPr id="61" name="TextBox 60">
            <a:extLst>
              <a:ext uri="{FF2B5EF4-FFF2-40B4-BE49-F238E27FC236}">
                <a16:creationId xmlns:a16="http://schemas.microsoft.com/office/drawing/2014/main" id="{DFD41C03-6C50-3848-A334-2CCC55D683F6}"/>
              </a:ext>
            </a:extLst>
          </p:cNvPr>
          <p:cNvSpPr txBox="1"/>
          <p:nvPr/>
        </p:nvSpPr>
        <p:spPr>
          <a:xfrm>
            <a:off x="5359926" y="867293"/>
            <a:ext cx="1631985" cy="276999"/>
          </a:xfrm>
          <a:prstGeom prst="rect">
            <a:avLst/>
          </a:prstGeom>
          <a:noFill/>
        </p:spPr>
        <p:txBody>
          <a:bodyPr wrap="none" rtlCol="0">
            <a:spAutoFit/>
          </a:bodyPr>
          <a:lstStyle/>
          <a:p>
            <a:pPr algn="ctr" defTabSz="914377"/>
            <a:r>
              <a:rPr lang="en-US" sz="1200" spc="151" dirty="0">
                <a:solidFill>
                  <a:prstClr val="white">
                    <a:lumMod val="65000"/>
                  </a:prstClr>
                </a:solidFill>
                <a:latin typeface="Poppins" panose="00000500000000000000" pitchFamily="2" charset="0"/>
                <a:cs typeface="Poppins" panose="00000500000000000000" pitchFamily="2" charset="0"/>
              </a:rPr>
              <a:t>___________</a:t>
            </a:r>
          </a:p>
        </p:txBody>
      </p:sp>
      <p:sp>
        <p:nvSpPr>
          <p:cNvPr id="4" name="Rounded Rectangle 2">
            <a:extLst>
              <a:ext uri="{FF2B5EF4-FFF2-40B4-BE49-F238E27FC236}">
                <a16:creationId xmlns:a16="http://schemas.microsoft.com/office/drawing/2014/main" id="{DF11CE88-C69C-BBED-3742-BEA4A989B2CB}"/>
              </a:ext>
            </a:extLst>
          </p:cNvPr>
          <p:cNvSpPr/>
          <p:nvPr/>
        </p:nvSpPr>
        <p:spPr>
          <a:xfrm>
            <a:off x="1186069" y="3139625"/>
            <a:ext cx="4314009" cy="92412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5" name="Oval 4">
            <a:extLst>
              <a:ext uri="{FF2B5EF4-FFF2-40B4-BE49-F238E27FC236}">
                <a16:creationId xmlns:a16="http://schemas.microsoft.com/office/drawing/2014/main" id="{EF3ADAE7-C030-6D25-46D9-E41CDB413493}"/>
              </a:ext>
            </a:extLst>
          </p:cNvPr>
          <p:cNvSpPr/>
          <p:nvPr/>
        </p:nvSpPr>
        <p:spPr>
          <a:xfrm>
            <a:off x="1186067" y="3181667"/>
            <a:ext cx="590551" cy="5905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8" name="Freeform 735">
            <a:extLst>
              <a:ext uri="{FF2B5EF4-FFF2-40B4-BE49-F238E27FC236}">
                <a16:creationId xmlns:a16="http://schemas.microsoft.com/office/drawing/2014/main" id="{3300C623-3DD5-6157-A4DE-D6681C5692D0}"/>
              </a:ext>
            </a:extLst>
          </p:cNvPr>
          <p:cNvSpPr>
            <a:spLocks noChangeArrowheads="1"/>
          </p:cNvSpPr>
          <p:nvPr/>
        </p:nvSpPr>
        <p:spPr bwMode="auto">
          <a:xfrm>
            <a:off x="1341019" y="3316085"/>
            <a:ext cx="280647" cy="321716"/>
          </a:xfrm>
          <a:custGeom>
            <a:avLst/>
            <a:gdLst/>
            <a:ahLst/>
            <a:cxnLst/>
            <a:rect l="0" t="0" r="r" b="b"/>
            <a:pathLst>
              <a:path w="259989" h="297474">
                <a:moveTo>
                  <a:pt x="131617" y="219900"/>
                </a:moveTo>
                <a:cubicBezTo>
                  <a:pt x="129093" y="229597"/>
                  <a:pt x="125127" y="236061"/>
                  <a:pt x="115751" y="242167"/>
                </a:cubicBezTo>
                <a:cubicBezTo>
                  <a:pt x="111785" y="244681"/>
                  <a:pt x="109621" y="249709"/>
                  <a:pt x="111063" y="254737"/>
                </a:cubicBezTo>
                <a:cubicBezTo>
                  <a:pt x="112506" y="259764"/>
                  <a:pt x="117915" y="263356"/>
                  <a:pt x="125487" y="264433"/>
                </a:cubicBezTo>
                <a:lnTo>
                  <a:pt x="125487" y="253659"/>
                </a:lnTo>
                <a:cubicBezTo>
                  <a:pt x="125487" y="251504"/>
                  <a:pt x="127651" y="248990"/>
                  <a:pt x="130175" y="248990"/>
                </a:cubicBezTo>
                <a:cubicBezTo>
                  <a:pt x="132699" y="248990"/>
                  <a:pt x="134502" y="251504"/>
                  <a:pt x="134502" y="253659"/>
                </a:cubicBezTo>
                <a:lnTo>
                  <a:pt x="134502" y="265152"/>
                </a:lnTo>
                <a:cubicBezTo>
                  <a:pt x="140272" y="264433"/>
                  <a:pt x="144238" y="262997"/>
                  <a:pt x="146762" y="260124"/>
                </a:cubicBezTo>
                <a:cubicBezTo>
                  <a:pt x="150008" y="256173"/>
                  <a:pt x="149647" y="251145"/>
                  <a:pt x="148926" y="247195"/>
                </a:cubicBezTo>
                <a:cubicBezTo>
                  <a:pt x="147484" y="237498"/>
                  <a:pt x="138108" y="226724"/>
                  <a:pt x="131617" y="219900"/>
                </a:cubicBezTo>
                <a:close/>
                <a:moveTo>
                  <a:pt x="130175" y="186500"/>
                </a:moveTo>
                <a:cubicBezTo>
                  <a:pt x="88706" y="186500"/>
                  <a:pt x="54810" y="219900"/>
                  <a:pt x="54810" y="261201"/>
                </a:cubicBezTo>
                <a:cubicBezTo>
                  <a:pt x="54810" y="270539"/>
                  <a:pt x="56613" y="279876"/>
                  <a:pt x="59859" y="288496"/>
                </a:cubicBezTo>
                <a:lnTo>
                  <a:pt x="125487" y="288496"/>
                </a:lnTo>
                <a:lnTo>
                  <a:pt x="125487" y="273771"/>
                </a:lnTo>
                <a:cubicBezTo>
                  <a:pt x="113588" y="272334"/>
                  <a:pt x="104933" y="266229"/>
                  <a:pt x="102409" y="256891"/>
                </a:cubicBezTo>
                <a:cubicBezTo>
                  <a:pt x="99885" y="248631"/>
                  <a:pt x="103491" y="239294"/>
                  <a:pt x="110703" y="234625"/>
                </a:cubicBezTo>
                <a:cubicBezTo>
                  <a:pt x="119357" y="229238"/>
                  <a:pt x="121881" y="224210"/>
                  <a:pt x="124045" y="210562"/>
                </a:cubicBezTo>
                <a:cubicBezTo>
                  <a:pt x="124045" y="208767"/>
                  <a:pt x="125127" y="207689"/>
                  <a:pt x="126569" y="206971"/>
                </a:cubicBezTo>
                <a:cubicBezTo>
                  <a:pt x="128011" y="206253"/>
                  <a:pt x="129814" y="206971"/>
                  <a:pt x="131257" y="207689"/>
                </a:cubicBezTo>
                <a:cubicBezTo>
                  <a:pt x="132339" y="208408"/>
                  <a:pt x="155056" y="226724"/>
                  <a:pt x="157941" y="245758"/>
                </a:cubicBezTo>
                <a:cubicBezTo>
                  <a:pt x="159383" y="254018"/>
                  <a:pt x="157941" y="260842"/>
                  <a:pt x="153614" y="265870"/>
                </a:cubicBezTo>
                <a:cubicBezTo>
                  <a:pt x="149286" y="270539"/>
                  <a:pt x="143156" y="273412"/>
                  <a:pt x="134502" y="274130"/>
                </a:cubicBezTo>
                <a:lnTo>
                  <a:pt x="134502" y="288496"/>
                </a:lnTo>
                <a:lnTo>
                  <a:pt x="199770" y="288496"/>
                </a:lnTo>
                <a:cubicBezTo>
                  <a:pt x="203376" y="279876"/>
                  <a:pt x="205179" y="270539"/>
                  <a:pt x="205179" y="261201"/>
                </a:cubicBezTo>
                <a:cubicBezTo>
                  <a:pt x="205179" y="219900"/>
                  <a:pt x="171283" y="186500"/>
                  <a:pt x="130175" y="186500"/>
                </a:cubicBezTo>
                <a:close/>
                <a:moveTo>
                  <a:pt x="74643" y="135861"/>
                </a:moveTo>
                <a:cubicBezTo>
                  <a:pt x="35699" y="155614"/>
                  <a:pt x="9015" y="196197"/>
                  <a:pt x="9015" y="242885"/>
                </a:cubicBezTo>
                <a:cubicBezTo>
                  <a:pt x="9015" y="258687"/>
                  <a:pt x="12260" y="274130"/>
                  <a:pt x="18390" y="288496"/>
                </a:cubicBezTo>
                <a:lnTo>
                  <a:pt x="50483" y="288496"/>
                </a:lnTo>
                <a:cubicBezTo>
                  <a:pt x="47599" y="279876"/>
                  <a:pt x="45796" y="270539"/>
                  <a:pt x="45796" y="261201"/>
                </a:cubicBezTo>
                <a:cubicBezTo>
                  <a:pt x="45796" y="214872"/>
                  <a:pt x="83658" y="177162"/>
                  <a:pt x="130175" y="177162"/>
                </a:cubicBezTo>
                <a:cubicBezTo>
                  <a:pt x="176331" y="177162"/>
                  <a:pt x="214194" y="214872"/>
                  <a:pt x="214194" y="261201"/>
                </a:cubicBezTo>
                <a:cubicBezTo>
                  <a:pt x="214194" y="270539"/>
                  <a:pt x="212751" y="279876"/>
                  <a:pt x="209506" y="288496"/>
                </a:cubicBezTo>
                <a:lnTo>
                  <a:pt x="241960" y="288496"/>
                </a:lnTo>
                <a:cubicBezTo>
                  <a:pt x="247729" y="274130"/>
                  <a:pt x="250975" y="258687"/>
                  <a:pt x="250975" y="242885"/>
                </a:cubicBezTo>
                <a:cubicBezTo>
                  <a:pt x="250975" y="196197"/>
                  <a:pt x="224291" y="155614"/>
                  <a:pt x="184986" y="135861"/>
                </a:cubicBezTo>
                <a:lnTo>
                  <a:pt x="74643" y="135861"/>
                </a:lnTo>
                <a:close/>
                <a:moveTo>
                  <a:pt x="58056" y="87737"/>
                </a:moveTo>
                <a:cubicBezTo>
                  <a:pt x="68152" y="94920"/>
                  <a:pt x="78610" y="107489"/>
                  <a:pt x="78249" y="126883"/>
                </a:cubicBezTo>
                <a:lnTo>
                  <a:pt x="181740" y="126883"/>
                </a:lnTo>
                <a:cubicBezTo>
                  <a:pt x="181380" y="107489"/>
                  <a:pt x="192198" y="94920"/>
                  <a:pt x="201934" y="87737"/>
                </a:cubicBezTo>
                <a:lnTo>
                  <a:pt x="58056" y="87737"/>
                </a:lnTo>
                <a:close/>
                <a:moveTo>
                  <a:pt x="40387" y="78758"/>
                </a:moveTo>
                <a:lnTo>
                  <a:pt x="219603" y="78758"/>
                </a:lnTo>
                <a:cubicBezTo>
                  <a:pt x="221766" y="78758"/>
                  <a:pt x="223569" y="80554"/>
                  <a:pt x="224291" y="82709"/>
                </a:cubicBezTo>
                <a:cubicBezTo>
                  <a:pt x="224291" y="84864"/>
                  <a:pt x="223209" y="87018"/>
                  <a:pt x="221045" y="87737"/>
                </a:cubicBezTo>
                <a:cubicBezTo>
                  <a:pt x="219603" y="88096"/>
                  <a:pt x="188952" y="98152"/>
                  <a:pt x="191116" y="128679"/>
                </a:cubicBezTo>
                <a:cubicBezTo>
                  <a:pt x="231863" y="150586"/>
                  <a:pt x="259989" y="193683"/>
                  <a:pt x="259989" y="242885"/>
                </a:cubicBezTo>
                <a:cubicBezTo>
                  <a:pt x="259989" y="260842"/>
                  <a:pt x="256384" y="278440"/>
                  <a:pt x="249172" y="294960"/>
                </a:cubicBezTo>
                <a:cubicBezTo>
                  <a:pt x="248090" y="296397"/>
                  <a:pt x="246647" y="297474"/>
                  <a:pt x="244844" y="297474"/>
                </a:cubicBezTo>
                <a:lnTo>
                  <a:pt x="203015" y="297474"/>
                </a:lnTo>
                <a:lnTo>
                  <a:pt x="56974" y="297474"/>
                </a:lnTo>
                <a:lnTo>
                  <a:pt x="15145" y="297474"/>
                </a:lnTo>
                <a:cubicBezTo>
                  <a:pt x="13342" y="297474"/>
                  <a:pt x="11539" y="296397"/>
                  <a:pt x="11178" y="294960"/>
                </a:cubicBezTo>
                <a:cubicBezTo>
                  <a:pt x="3966" y="278440"/>
                  <a:pt x="0" y="260842"/>
                  <a:pt x="0" y="242885"/>
                </a:cubicBezTo>
                <a:cubicBezTo>
                  <a:pt x="0" y="193683"/>
                  <a:pt x="28126" y="150586"/>
                  <a:pt x="68874" y="128679"/>
                </a:cubicBezTo>
                <a:cubicBezTo>
                  <a:pt x="71037" y="98152"/>
                  <a:pt x="40387" y="88096"/>
                  <a:pt x="38944" y="87737"/>
                </a:cubicBezTo>
                <a:cubicBezTo>
                  <a:pt x="36781" y="87018"/>
                  <a:pt x="35699" y="84864"/>
                  <a:pt x="36059" y="82709"/>
                </a:cubicBezTo>
                <a:cubicBezTo>
                  <a:pt x="36059" y="80554"/>
                  <a:pt x="38223" y="78758"/>
                  <a:pt x="40387" y="78758"/>
                </a:cubicBezTo>
                <a:close/>
                <a:moveTo>
                  <a:pt x="92409" y="16698"/>
                </a:moveTo>
                <a:cubicBezTo>
                  <a:pt x="94220" y="18497"/>
                  <a:pt x="94582" y="21375"/>
                  <a:pt x="92772" y="23175"/>
                </a:cubicBezTo>
                <a:cubicBezTo>
                  <a:pt x="89151" y="27493"/>
                  <a:pt x="89151" y="35049"/>
                  <a:pt x="92772" y="39367"/>
                </a:cubicBezTo>
                <a:cubicBezTo>
                  <a:pt x="99651" y="47283"/>
                  <a:pt x="99651" y="59518"/>
                  <a:pt x="92772" y="67074"/>
                </a:cubicBezTo>
                <a:cubicBezTo>
                  <a:pt x="92047" y="68154"/>
                  <a:pt x="90599" y="68873"/>
                  <a:pt x="89513" y="68873"/>
                </a:cubicBezTo>
                <a:cubicBezTo>
                  <a:pt x="88427" y="68873"/>
                  <a:pt x="87340" y="68514"/>
                  <a:pt x="86616" y="67794"/>
                </a:cubicBezTo>
                <a:cubicBezTo>
                  <a:pt x="84444" y="66355"/>
                  <a:pt x="84444" y="63476"/>
                  <a:pt x="85892" y="61317"/>
                </a:cubicBezTo>
                <a:cubicBezTo>
                  <a:pt x="89875" y="56999"/>
                  <a:pt x="89875" y="49802"/>
                  <a:pt x="85892" y="45124"/>
                </a:cubicBezTo>
                <a:cubicBezTo>
                  <a:pt x="79375" y="37568"/>
                  <a:pt x="79375" y="24974"/>
                  <a:pt x="85892" y="17417"/>
                </a:cubicBezTo>
                <a:cubicBezTo>
                  <a:pt x="87703" y="15618"/>
                  <a:pt x="90599" y="15258"/>
                  <a:pt x="92409" y="16698"/>
                </a:cubicBezTo>
                <a:close/>
                <a:moveTo>
                  <a:pt x="176547" y="8770"/>
                </a:moveTo>
                <a:cubicBezTo>
                  <a:pt x="178357" y="10581"/>
                  <a:pt x="178719" y="13117"/>
                  <a:pt x="176909" y="15291"/>
                </a:cubicBezTo>
                <a:cubicBezTo>
                  <a:pt x="173288" y="19638"/>
                  <a:pt x="173288" y="26883"/>
                  <a:pt x="176909" y="31592"/>
                </a:cubicBezTo>
                <a:cubicBezTo>
                  <a:pt x="183788" y="39561"/>
                  <a:pt x="183788" y="51878"/>
                  <a:pt x="176909" y="59485"/>
                </a:cubicBezTo>
                <a:cubicBezTo>
                  <a:pt x="176185" y="60572"/>
                  <a:pt x="174737" y="60934"/>
                  <a:pt x="173651" y="60934"/>
                </a:cubicBezTo>
                <a:cubicBezTo>
                  <a:pt x="172564" y="60934"/>
                  <a:pt x="171478" y="60572"/>
                  <a:pt x="170754" y="60210"/>
                </a:cubicBezTo>
                <a:cubicBezTo>
                  <a:pt x="168582" y="58398"/>
                  <a:pt x="168582" y="55500"/>
                  <a:pt x="170030" y="53689"/>
                </a:cubicBezTo>
                <a:cubicBezTo>
                  <a:pt x="174013" y="49342"/>
                  <a:pt x="174013" y="41735"/>
                  <a:pt x="170030" y="37388"/>
                </a:cubicBezTo>
                <a:cubicBezTo>
                  <a:pt x="163513" y="29781"/>
                  <a:pt x="163513" y="17464"/>
                  <a:pt x="170030" y="9495"/>
                </a:cubicBezTo>
                <a:cubicBezTo>
                  <a:pt x="171840" y="7683"/>
                  <a:pt x="174737" y="7321"/>
                  <a:pt x="176547" y="8770"/>
                </a:cubicBezTo>
                <a:close/>
                <a:moveTo>
                  <a:pt x="133684" y="1182"/>
                </a:moveTo>
                <a:cubicBezTo>
                  <a:pt x="135495" y="2621"/>
                  <a:pt x="135857" y="5500"/>
                  <a:pt x="134047" y="7659"/>
                </a:cubicBezTo>
                <a:cubicBezTo>
                  <a:pt x="130426" y="11618"/>
                  <a:pt x="130426" y="19174"/>
                  <a:pt x="134047" y="23492"/>
                </a:cubicBezTo>
                <a:cubicBezTo>
                  <a:pt x="140926" y="31408"/>
                  <a:pt x="140926" y="43643"/>
                  <a:pt x="134047" y="51559"/>
                </a:cubicBezTo>
                <a:cubicBezTo>
                  <a:pt x="133322" y="52639"/>
                  <a:pt x="132236" y="52998"/>
                  <a:pt x="130788" y="52998"/>
                </a:cubicBezTo>
                <a:cubicBezTo>
                  <a:pt x="129702" y="52998"/>
                  <a:pt x="128615" y="52639"/>
                  <a:pt x="127891" y="51919"/>
                </a:cubicBezTo>
                <a:cubicBezTo>
                  <a:pt x="126081" y="50480"/>
                  <a:pt x="125719" y="47601"/>
                  <a:pt x="127167" y="45442"/>
                </a:cubicBezTo>
                <a:cubicBezTo>
                  <a:pt x="131150" y="41484"/>
                  <a:pt x="131150" y="33567"/>
                  <a:pt x="127167" y="29609"/>
                </a:cubicBezTo>
                <a:cubicBezTo>
                  <a:pt x="120650" y="21693"/>
                  <a:pt x="120650" y="9459"/>
                  <a:pt x="127167" y="1542"/>
                </a:cubicBezTo>
                <a:cubicBezTo>
                  <a:pt x="128978" y="-257"/>
                  <a:pt x="131874" y="-617"/>
                  <a:pt x="133684" y="1182"/>
                </a:cubicBezTo>
                <a:close/>
              </a:path>
            </a:pathLst>
          </a:custGeom>
          <a:solidFill>
            <a:schemeClr val="bg1"/>
          </a:solidFill>
          <a:ln>
            <a:noFill/>
          </a:ln>
          <a:effectLst/>
        </p:spPr>
        <p:txBody>
          <a:bodyPr anchor="ctr"/>
          <a:lstStyle/>
          <a:p>
            <a:pP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9" name="Subtitle 2">
            <a:extLst>
              <a:ext uri="{FF2B5EF4-FFF2-40B4-BE49-F238E27FC236}">
                <a16:creationId xmlns:a16="http://schemas.microsoft.com/office/drawing/2014/main" id="{B33A766A-12EE-649C-34F9-6F4938F5A36B}"/>
              </a:ext>
            </a:extLst>
          </p:cNvPr>
          <p:cNvSpPr txBox="1">
            <a:spLocks/>
          </p:cNvSpPr>
          <p:nvPr/>
        </p:nvSpPr>
        <p:spPr>
          <a:xfrm>
            <a:off x="1890807" y="3329460"/>
            <a:ext cx="3495076" cy="269561"/>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1087609">
              <a:lnSpc>
                <a:spcPts val="1751"/>
              </a:lnSpc>
            </a:pPr>
            <a:r>
              <a:rPr lang="en-US" sz="1400" b="1" dirty="0">
                <a:solidFill>
                  <a:prstClr val="white">
                    <a:lumMod val="50000"/>
                  </a:prstClr>
                </a:solidFill>
                <a:latin typeface="Poppins" panose="00000500000000000000" pitchFamily="2" charset="0"/>
                <a:ea typeface="Lato Light" panose="020F0502020204030203" pitchFamily="34" charset="0"/>
                <a:cs typeface="Poppins" panose="00000500000000000000" pitchFamily="2" charset="0"/>
              </a:rPr>
              <a:t>Pays for all eligible staff.</a:t>
            </a:r>
          </a:p>
        </p:txBody>
      </p:sp>
      <p:sp>
        <p:nvSpPr>
          <p:cNvPr id="14" name="Rounded Rectangle 11">
            <a:extLst>
              <a:ext uri="{FF2B5EF4-FFF2-40B4-BE49-F238E27FC236}">
                <a16:creationId xmlns:a16="http://schemas.microsoft.com/office/drawing/2014/main" id="{B64B1DAE-A26D-78EC-D9FA-FA108827BAE5}"/>
              </a:ext>
            </a:extLst>
          </p:cNvPr>
          <p:cNvSpPr/>
          <p:nvPr/>
        </p:nvSpPr>
        <p:spPr>
          <a:xfrm>
            <a:off x="9273980" y="2361852"/>
            <a:ext cx="1954585" cy="122138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15" name="Oval 14">
            <a:extLst>
              <a:ext uri="{FF2B5EF4-FFF2-40B4-BE49-F238E27FC236}">
                <a16:creationId xmlns:a16="http://schemas.microsoft.com/office/drawing/2014/main" id="{B8989760-334F-CE17-82C6-626C0E5A4472}"/>
              </a:ext>
            </a:extLst>
          </p:cNvPr>
          <p:cNvSpPr/>
          <p:nvPr/>
        </p:nvSpPr>
        <p:spPr>
          <a:xfrm>
            <a:off x="9273979" y="2361853"/>
            <a:ext cx="590551" cy="59055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18" name="Freeform 735">
            <a:extLst>
              <a:ext uri="{FF2B5EF4-FFF2-40B4-BE49-F238E27FC236}">
                <a16:creationId xmlns:a16="http://schemas.microsoft.com/office/drawing/2014/main" id="{6A78E2D9-A9C2-3EE1-7112-7654ECE6C77D}"/>
              </a:ext>
            </a:extLst>
          </p:cNvPr>
          <p:cNvSpPr>
            <a:spLocks noChangeArrowheads="1"/>
          </p:cNvSpPr>
          <p:nvPr/>
        </p:nvSpPr>
        <p:spPr bwMode="auto">
          <a:xfrm>
            <a:off x="9433393" y="2496270"/>
            <a:ext cx="280647" cy="321716"/>
          </a:xfrm>
          <a:custGeom>
            <a:avLst/>
            <a:gdLst/>
            <a:ahLst/>
            <a:cxnLst/>
            <a:rect l="0" t="0" r="r" b="b"/>
            <a:pathLst>
              <a:path w="259989" h="297474">
                <a:moveTo>
                  <a:pt x="131617" y="219900"/>
                </a:moveTo>
                <a:cubicBezTo>
                  <a:pt x="129093" y="229597"/>
                  <a:pt x="125127" y="236061"/>
                  <a:pt x="115751" y="242167"/>
                </a:cubicBezTo>
                <a:cubicBezTo>
                  <a:pt x="111785" y="244681"/>
                  <a:pt x="109621" y="249709"/>
                  <a:pt x="111063" y="254737"/>
                </a:cubicBezTo>
                <a:cubicBezTo>
                  <a:pt x="112506" y="259764"/>
                  <a:pt x="117915" y="263356"/>
                  <a:pt x="125487" y="264433"/>
                </a:cubicBezTo>
                <a:lnTo>
                  <a:pt x="125487" y="253659"/>
                </a:lnTo>
                <a:cubicBezTo>
                  <a:pt x="125487" y="251504"/>
                  <a:pt x="127651" y="248990"/>
                  <a:pt x="130175" y="248990"/>
                </a:cubicBezTo>
                <a:cubicBezTo>
                  <a:pt x="132699" y="248990"/>
                  <a:pt x="134502" y="251504"/>
                  <a:pt x="134502" y="253659"/>
                </a:cubicBezTo>
                <a:lnTo>
                  <a:pt x="134502" y="265152"/>
                </a:lnTo>
                <a:cubicBezTo>
                  <a:pt x="140272" y="264433"/>
                  <a:pt x="144238" y="262997"/>
                  <a:pt x="146762" y="260124"/>
                </a:cubicBezTo>
                <a:cubicBezTo>
                  <a:pt x="150008" y="256173"/>
                  <a:pt x="149647" y="251145"/>
                  <a:pt x="148926" y="247195"/>
                </a:cubicBezTo>
                <a:cubicBezTo>
                  <a:pt x="147484" y="237498"/>
                  <a:pt x="138108" y="226724"/>
                  <a:pt x="131617" y="219900"/>
                </a:cubicBezTo>
                <a:close/>
                <a:moveTo>
                  <a:pt x="130175" y="186500"/>
                </a:moveTo>
                <a:cubicBezTo>
                  <a:pt x="88706" y="186500"/>
                  <a:pt x="54810" y="219900"/>
                  <a:pt x="54810" y="261201"/>
                </a:cubicBezTo>
                <a:cubicBezTo>
                  <a:pt x="54810" y="270539"/>
                  <a:pt x="56613" y="279876"/>
                  <a:pt x="59859" y="288496"/>
                </a:cubicBezTo>
                <a:lnTo>
                  <a:pt x="125487" y="288496"/>
                </a:lnTo>
                <a:lnTo>
                  <a:pt x="125487" y="273771"/>
                </a:lnTo>
                <a:cubicBezTo>
                  <a:pt x="113588" y="272334"/>
                  <a:pt x="104933" y="266229"/>
                  <a:pt x="102409" y="256891"/>
                </a:cubicBezTo>
                <a:cubicBezTo>
                  <a:pt x="99885" y="248631"/>
                  <a:pt x="103491" y="239294"/>
                  <a:pt x="110703" y="234625"/>
                </a:cubicBezTo>
                <a:cubicBezTo>
                  <a:pt x="119357" y="229238"/>
                  <a:pt x="121881" y="224210"/>
                  <a:pt x="124045" y="210562"/>
                </a:cubicBezTo>
                <a:cubicBezTo>
                  <a:pt x="124045" y="208767"/>
                  <a:pt x="125127" y="207689"/>
                  <a:pt x="126569" y="206971"/>
                </a:cubicBezTo>
                <a:cubicBezTo>
                  <a:pt x="128011" y="206253"/>
                  <a:pt x="129814" y="206971"/>
                  <a:pt x="131257" y="207689"/>
                </a:cubicBezTo>
                <a:cubicBezTo>
                  <a:pt x="132339" y="208408"/>
                  <a:pt x="155056" y="226724"/>
                  <a:pt x="157941" y="245758"/>
                </a:cubicBezTo>
                <a:cubicBezTo>
                  <a:pt x="159383" y="254018"/>
                  <a:pt x="157941" y="260842"/>
                  <a:pt x="153614" y="265870"/>
                </a:cubicBezTo>
                <a:cubicBezTo>
                  <a:pt x="149286" y="270539"/>
                  <a:pt x="143156" y="273412"/>
                  <a:pt x="134502" y="274130"/>
                </a:cubicBezTo>
                <a:lnTo>
                  <a:pt x="134502" y="288496"/>
                </a:lnTo>
                <a:lnTo>
                  <a:pt x="199770" y="288496"/>
                </a:lnTo>
                <a:cubicBezTo>
                  <a:pt x="203376" y="279876"/>
                  <a:pt x="205179" y="270539"/>
                  <a:pt x="205179" y="261201"/>
                </a:cubicBezTo>
                <a:cubicBezTo>
                  <a:pt x="205179" y="219900"/>
                  <a:pt x="171283" y="186500"/>
                  <a:pt x="130175" y="186500"/>
                </a:cubicBezTo>
                <a:close/>
                <a:moveTo>
                  <a:pt x="74643" y="135861"/>
                </a:moveTo>
                <a:cubicBezTo>
                  <a:pt x="35699" y="155614"/>
                  <a:pt x="9015" y="196197"/>
                  <a:pt x="9015" y="242885"/>
                </a:cubicBezTo>
                <a:cubicBezTo>
                  <a:pt x="9015" y="258687"/>
                  <a:pt x="12260" y="274130"/>
                  <a:pt x="18390" y="288496"/>
                </a:cubicBezTo>
                <a:lnTo>
                  <a:pt x="50483" y="288496"/>
                </a:lnTo>
                <a:cubicBezTo>
                  <a:pt x="47599" y="279876"/>
                  <a:pt x="45796" y="270539"/>
                  <a:pt x="45796" y="261201"/>
                </a:cubicBezTo>
                <a:cubicBezTo>
                  <a:pt x="45796" y="214872"/>
                  <a:pt x="83658" y="177162"/>
                  <a:pt x="130175" y="177162"/>
                </a:cubicBezTo>
                <a:cubicBezTo>
                  <a:pt x="176331" y="177162"/>
                  <a:pt x="214194" y="214872"/>
                  <a:pt x="214194" y="261201"/>
                </a:cubicBezTo>
                <a:cubicBezTo>
                  <a:pt x="214194" y="270539"/>
                  <a:pt x="212751" y="279876"/>
                  <a:pt x="209506" y="288496"/>
                </a:cubicBezTo>
                <a:lnTo>
                  <a:pt x="241960" y="288496"/>
                </a:lnTo>
                <a:cubicBezTo>
                  <a:pt x="247729" y="274130"/>
                  <a:pt x="250975" y="258687"/>
                  <a:pt x="250975" y="242885"/>
                </a:cubicBezTo>
                <a:cubicBezTo>
                  <a:pt x="250975" y="196197"/>
                  <a:pt x="224291" y="155614"/>
                  <a:pt x="184986" y="135861"/>
                </a:cubicBezTo>
                <a:lnTo>
                  <a:pt x="74643" y="135861"/>
                </a:lnTo>
                <a:close/>
                <a:moveTo>
                  <a:pt x="58056" y="87737"/>
                </a:moveTo>
                <a:cubicBezTo>
                  <a:pt x="68152" y="94920"/>
                  <a:pt x="78610" y="107489"/>
                  <a:pt x="78249" y="126883"/>
                </a:cubicBezTo>
                <a:lnTo>
                  <a:pt x="181740" y="126883"/>
                </a:lnTo>
                <a:cubicBezTo>
                  <a:pt x="181380" y="107489"/>
                  <a:pt x="192198" y="94920"/>
                  <a:pt x="201934" y="87737"/>
                </a:cubicBezTo>
                <a:lnTo>
                  <a:pt x="58056" y="87737"/>
                </a:lnTo>
                <a:close/>
                <a:moveTo>
                  <a:pt x="40387" y="78758"/>
                </a:moveTo>
                <a:lnTo>
                  <a:pt x="219603" y="78758"/>
                </a:lnTo>
                <a:cubicBezTo>
                  <a:pt x="221766" y="78758"/>
                  <a:pt x="223569" y="80554"/>
                  <a:pt x="224291" y="82709"/>
                </a:cubicBezTo>
                <a:cubicBezTo>
                  <a:pt x="224291" y="84864"/>
                  <a:pt x="223209" y="87018"/>
                  <a:pt x="221045" y="87737"/>
                </a:cubicBezTo>
                <a:cubicBezTo>
                  <a:pt x="219603" y="88096"/>
                  <a:pt x="188952" y="98152"/>
                  <a:pt x="191116" y="128679"/>
                </a:cubicBezTo>
                <a:cubicBezTo>
                  <a:pt x="231863" y="150586"/>
                  <a:pt x="259989" y="193683"/>
                  <a:pt x="259989" y="242885"/>
                </a:cubicBezTo>
                <a:cubicBezTo>
                  <a:pt x="259989" y="260842"/>
                  <a:pt x="256384" y="278440"/>
                  <a:pt x="249172" y="294960"/>
                </a:cubicBezTo>
                <a:cubicBezTo>
                  <a:pt x="248090" y="296397"/>
                  <a:pt x="246647" y="297474"/>
                  <a:pt x="244844" y="297474"/>
                </a:cubicBezTo>
                <a:lnTo>
                  <a:pt x="203015" y="297474"/>
                </a:lnTo>
                <a:lnTo>
                  <a:pt x="56974" y="297474"/>
                </a:lnTo>
                <a:lnTo>
                  <a:pt x="15145" y="297474"/>
                </a:lnTo>
                <a:cubicBezTo>
                  <a:pt x="13342" y="297474"/>
                  <a:pt x="11539" y="296397"/>
                  <a:pt x="11178" y="294960"/>
                </a:cubicBezTo>
                <a:cubicBezTo>
                  <a:pt x="3966" y="278440"/>
                  <a:pt x="0" y="260842"/>
                  <a:pt x="0" y="242885"/>
                </a:cubicBezTo>
                <a:cubicBezTo>
                  <a:pt x="0" y="193683"/>
                  <a:pt x="28126" y="150586"/>
                  <a:pt x="68874" y="128679"/>
                </a:cubicBezTo>
                <a:cubicBezTo>
                  <a:pt x="71037" y="98152"/>
                  <a:pt x="40387" y="88096"/>
                  <a:pt x="38944" y="87737"/>
                </a:cubicBezTo>
                <a:cubicBezTo>
                  <a:pt x="36781" y="87018"/>
                  <a:pt x="35699" y="84864"/>
                  <a:pt x="36059" y="82709"/>
                </a:cubicBezTo>
                <a:cubicBezTo>
                  <a:pt x="36059" y="80554"/>
                  <a:pt x="38223" y="78758"/>
                  <a:pt x="40387" y="78758"/>
                </a:cubicBezTo>
                <a:close/>
                <a:moveTo>
                  <a:pt x="92409" y="16698"/>
                </a:moveTo>
                <a:cubicBezTo>
                  <a:pt x="94220" y="18497"/>
                  <a:pt x="94582" y="21375"/>
                  <a:pt x="92772" y="23175"/>
                </a:cubicBezTo>
                <a:cubicBezTo>
                  <a:pt x="89151" y="27493"/>
                  <a:pt x="89151" y="35049"/>
                  <a:pt x="92772" y="39367"/>
                </a:cubicBezTo>
                <a:cubicBezTo>
                  <a:pt x="99651" y="47283"/>
                  <a:pt x="99651" y="59518"/>
                  <a:pt x="92772" y="67074"/>
                </a:cubicBezTo>
                <a:cubicBezTo>
                  <a:pt x="92047" y="68154"/>
                  <a:pt x="90599" y="68873"/>
                  <a:pt x="89513" y="68873"/>
                </a:cubicBezTo>
                <a:cubicBezTo>
                  <a:pt x="88427" y="68873"/>
                  <a:pt x="87340" y="68514"/>
                  <a:pt x="86616" y="67794"/>
                </a:cubicBezTo>
                <a:cubicBezTo>
                  <a:pt x="84444" y="66355"/>
                  <a:pt x="84444" y="63476"/>
                  <a:pt x="85892" y="61317"/>
                </a:cubicBezTo>
                <a:cubicBezTo>
                  <a:pt x="89875" y="56999"/>
                  <a:pt x="89875" y="49802"/>
                  <a:pt x="85892" y="45124"/>
                </a:cubicBezTo>
                <a:cubicBezTo>
                  <a:pt x="79375" y="37568"/>
                  <a:pt x="79375" y="24974"/>
                  <a:pt x="85892" y="17417"/>
                </a:cubicBezTo>
                <a:cubicBezTo>
                  <a:pt x="87703" y="15618"/>
                  <a:pt x="90599" y="15258"/>
                  <a:pt x="92409" y="16698"/>
                </a:cubicBezTo>
                <a:close/>
                <a:moveTo>
                  <a:pt x="176547" y="8770"/>
                </a:moveTo>
                <a:cubicBezTo>
                  <a:pt x="178357" y="10581"/>
                  <a:pt x="178719" y="13117"/>
                  <a:pt x="176909" y="15291"/>
                </a:cubicBezTo>
                <a:cubicBezTo>
                  <a:pt x="173288" y="19638"/>
                  <a:pt x="173288" y="26883"/>
                  <a:pt x="176909" y="31592"/>
                </a:cubicBezTo>
                <a:cubicBezTo>
                  <a:pt x="183788" y="39561"/>
                  <a:pt x="183788" y="51878"/>
                  <a:pt x="176909" y="59485"/>
                </a:cubicBezTo>
                <a:cubicBezTo>
                  <a:pt x="176185" y="60572"/>
                  <a:pt x="174737" y="60934"/>
                  <a:pt x="173651" y="60934"/>
                </a:cubicBezTo>
                <a:cubicBezTo>
                  <a:pt x="172564" y="60934"/>
                  <a:pt x="171478" y="60572"/>
                  <a:pt x="170754" y="60210"/>
                </a:cubicBezTo>
                <a:cubicBezTo>
                  <a:pt x="168582" y="58398"/>
                  <a:pt x="168582" y="55500"/>
                  <a:pt x="170030" y="53689"/>
                </a:cubicBezTo>
                <a:cubicBezTo>
                  <a:pt x="174013" y="49342"/>
                  <a:pt x="174013" y="41735"/>
                  <a:pt x="170030" y="37388"/>
                </a:cubicBezTo>
                <a:cubicBezTo>
                  <a:pt x="163513" y="29781"/>
                  <a:pt x="163513" y="17464"/>
                  <a:pt x="170030" y="9495"/>
                </a:cubicBezTo>
                <a:cubicBezTo>
                  <a:pt x="171840" y="7683"/>
                  <a:pt x="174737" y="7321"/>
                  <a:pt x="176547" y="8770"/>
                </a:cubicBezTo>
                <a:close/>
                <a:moveTo>
                  <a:pt x="133684" y="1182"/>
                </a:moveTo>
                <a:cubicBezTo>
                  <a:pt x="135495" y="2621"/>
                  <a:pt x="135857" y="5500"/>
                  <a:pt x="134047" y="7659"/>
                </a:cubicBezTo>
                <a:cubicBezTo>
                  <a:pt x="130426" y="11618"/>
                  <a:pt x="130426" y="19174"/>
                  <a:pt x="134047" y="23492"/>
                </a:cubicBezTo>
                <a:cubicBezTo>
                  <a:pt x="140926" y="31408"/>
                  <a:pt x="140926" y="43643"/>
                  <a:pt x="134047" y="51559"/>
                </a:cubicBezTo>
                <a:cubicBezTo>
                  <a:pt x="133322" y="52639"/>
                  <a:pt x="132236" y="52998"/>
                  <a:pt x="130788" y="52998"/>
                </a:cubicBezTo>
                <a:cubicBezTo>
                  <a:pt x="129702" y="52998"/>
                  <a:pt x="128615" y="52639"/>
                  <a:pt x="127891" y="51919"/>
                </a:cubicBezTo>
                <a:cubicBezTo>
                  <a:pt x="126081" y="50480"/>
                  <a:pt x="125719" y="47601"/>
                  <a:pt x="127167" y="45442"/>
                </a:cubicBezTo>
                <a:cubicBezTo>
                  <a:pt x="131150" y="41484"/>
                  <a:pt x="131150" y="33567"/>
                  <a:pt x="127167" y="29609"/>
                </a:cubicBezTo>
                <a:cubicBezTo>
                  <a:pt x="120650" y="21693"/>
                  <a:pt x="120650" y="9459"/>
                  <a:pt x="127167" y="1542"/>
                </a:cubicBezTo>
                <a:cubicBezTo>
                  <a:pt x="128978" y="-257"/>
                  <a:pt x="131874" y="-617"/>
                  <a:pt x="133684" y="1182"/>
                </a:cubicBezTo>
                <a:close/>
              </a:path>
            </a:pathLst>
          </a:custGeom>
          <a:solidFill>
            <a:schemeClr val="bg1"/>
          </a:solidFill>
          <a:ln>
            <a:noFill/>
          </a:ln>
          <a:effectLst/>
        </p:spPr>
        <p:txBody>
          <a:bodyPr anchor="ctr"/>
          <a:lstStyle/>
          <a:p>
            <a:pP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19" name="Subtitle 2">
            <a:extLst>
              <a:ext uri="{FF2B5EF4-FFF2-40B4-BE49-F238E27FC236}">
                <a16:creationId xmlns:a16="http://schemas.microsoft.com/office/drawing/2014/main" id="{0B50FDDD-E749-1753-421F-DD5F18B620FE}"/>
              </a:ext>
            </a:extLst>
          </p:cNvPr>
          <p:cNvSpPr txBox="1">
            <a:spLocks/>
          </p:cNvSpPr>
          <p:nvPr/>
        </p:nvSpPr>
        <p:spPr>
          <a:xfrm>
            <a:off x="9997851" y="2749781"/>
            <a:ext cx="1083868" cy="500393"/>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1087609">
              <a:lnSpc>
                <a:spcPts val="1751"/>
              </a:lnSpc>
            </a:pPr>
            <a:r>
              <a:rPr lang="en-US" sz="1400" b="1" dirty="0">
                <a:solidFill>
                  <a:schemeClr val="accent1"/>
                </a:solidFill>
                <a:latin typeface="Poppins" panose="00000500000000000000" pitchFamily="2" charset="0"/>
                <a:ea typeface="Lato Light" panose="020F0502020204030203" pitchFamily="34" charset="0"/>
                <a:cs typeface="Poppins" panose="00000500000000000000" pitchFamily="2" charset="0"/>
              </a:rPr>
              <a:t>Avoid penalties</a:t>
            </a:r>
          </a:p>
        </p:txBody>
      </p:sp>
      <p:sp>
        <p:nvSpPr>
          <p:cNvPr id="24" name="Rounded Rectangle 11">
            <a:extLst>
              <a:ext uri="{FF2B5EF4-FFF2-40B4-BE49-F238E27FC236}">
                <a16:creationId xmlns:a16="http://schemas.microsoft.com/office/drawing/2014/main" id="{31730BF0-4127-E6CB-D4F2-D985179675B2}"/>
              </a:ext>
            </a:extLst>
          </p:cNvPr>
          <p:cNvSpPr/>
          <p:nvPr/>
        </p:nvSpPr>
        <p:spPr>
          <a:xfrm>
            <a:off x="9273970" y="3938416"/>
            <a:ext cx="1954585" cy="122138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25" name="Oval 24">
            <a:extLst>
              <a:ext uri="{FF2B5EF4-FFF2-40B4-BE49-F238E27FC236}">
                <a16:creationId xmlns:a16="http://schemas.microsoft.com/office/drawing/2014/main" id="{E7541980-73B1-B74A-5490-1BF0E1ED3A19}"/>
              </a:ext>
            </a:extLst>
          </p:cNvPr>
          <p:cNvSpPr/>
          <p:nvPr/>
        </p:nvSpPr>
        <p:spPr>
          <a:xfrm>
            <a:off x="9273970" y="3938417"/>
            <a:ext cx="590551" cy="59055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28" name="Freeform 735">
            <a:extLst>
              <a:ext uri="{FF2B5EF4-FFF2-40B4-BE49-F238E27FC236}">
                <a16:creationId xmlns:a16="http://schemas.microsoft.com/office/drawing/2014/main" id="{8A7AEA10-B6D8-8971-006D-BA3E3048001B}"/>
              </a:ext>
            </a:extLst>
          </p:cNvPr>
          <p:cNvSpPr>
            <a:spLocks noChangeArrowheads="1"/>
          </p:cNvSpPr>
          <p:nvPr/>
        </p:nvSpPr>
        <p:spPr bwMode="auto">
          <a:xfrm>
            <a:off x="9433383" y="4072834"/>
            <a:ext cx="280647" cy="321716"/>
          </a:xfrm>
          <a:custGeom>
            <a:avLst/>
            <a:gdLst/>
            <a:ahLst/>
            <a:cxnLst/>
            <a:rect l="0" t="0" r="r" b="b"/>
            <a:pathLst>
              <a:path w="259989" h="297474">
                <a:moveTo>
                  <a:pt x="131617" y="219900"/>
                </a:moveTo>
                <a:cubicBezTo>
                  <a:pt x="129093" y="229597"/>
                  <a:pt x="125127" y="236061"/>
                  <a:pt x="115751" y="242167"/>
                </a:cubicBezTo>
                <a:cubicBezTo>
                  <a:pt x="111785" y="244681"/>
                  <a:pt x="109621" y="249709"/>
                  <a:pt x="111063" y="254737"/>
                </a:cubicBezTo>
                <a:cubicBezTo>
                  <a:pt x="112506" y="259764"/>
                  <a:pt x="117915" y="263356"/>
                  <a:pt x="125487" y="264433"/>
                </a:cubicBezTo>
                <a:lnTo>
                  <a:pt x="125487" y="253659"/>
                </a:lnTo>
                <a:cubicBezTo>
                  <a:pt x="125487" y="251504"/>
                  <a:pt x="127651" y="248990"/>
                  <a:pt x="130175" y="248990"/>
                </a:cubicBezTo>
                <a:cubicBezTo>
                  <a:pt x="132699" y="248990"/>
                  <a:pt x="134502" y="251504"/>
                  <a:pt x="134502" y="253659"/>
                </a:cubicBezTo>
                <a:lnTo>
                  <a:pt x="134502" y="265152"/>
                </a:lnTo>
                <a:cubicBezTo>
                  <a:pt x="140272" y="264433"/>
                  <a:pt x="144238" y="262997"/>
                  <a:pt x="146762" y="260124"/>
                </a:cubicBezTo>
                <a:cubicBezTo>
                  <a:pt x="150008" y="256173"/>
                  <a:pt x="149647" y="251145"/>
                  <a:pt x="148926" y="247195"/>
                </a:cubicBezTo>
                <a:cubicBezTo>
                  <a:pt x="147484" y="237498"/>
                  <a:pt x="138108" y="226724"/>
                  <a:pt x="131617" y="219900"/>
                </a:cubicBezTo>
                <a:close/>
                <a:moveTo>
                  <a:pt x="130175" y="186500"/>
                </a:moveTo>
                <a:cubicBezTo>
                  <a:pt x="88706" y="186500"/>
                  <a:pt x="54810" y="219900"/>
                  <a:pt x="54810" y="261201"/>
                </a:cubicBezTo>
                <a:cubicBezTo>
                  <a:pt x="54810" y="270539"/>
                  <a:pt x="56613" y="279876"/>
                  <a:pt x="59859" y="288496"/>
                </a:cubicBezTo>
                <a:lnTo>
                  <a:pt x="125487" y="288496"/>
                </a:lnTo>
                <a:lnTo>
                  <a:pt x="125487" y="273771"/>
                </a:lnTo>
                <a:cubicBezTo>
                  <a:pt x="113588" y="272334"/>
                  <a:pt x="104933" y="266229"/>
                  <a:pt x="102409" y="256891"/>
                </a:cubicBezTo>
                <a:cubicBezTo>
                  <a:pt x="99885" y="248631"/>
                  <a:pt x="103491" y="239294"/>
                  <a:pt x="110703" y="234625"/>
                </a:cubicBezTo>
                <a:cubicBezTo>
                  <a:pt x="119357" y="229238"/>
                  <a:pt x="121881" y="224210"/>
                  <a:pt x="124045" y="210562"/>
                </a:cubicBezTo>
                <a:cubicBezTo>
                  <a:pt x="124045" y="208767"/>
                  <a:pt x="125127" y="207689"/>
                  <a:pt x="126569" y="206971"/>
                </a:cubicBezTo>
                <a:cubicBezTo>
                  <a:pt x="128011" y="206253"/>
                  <a:pt x="129814" y="206971"/>
                  <a:pt x="131257" y="207689"/>
                </a:cubicBezTo>
                <a:cubicBezTo>
                  <a:pt x="132339" y="208408"/>
                  <a:pt x="155056" y="226724"/>
                  <a:pt x="157941" y="245758"/>
                </a:cubicBezTo>
                <a:cubicBezTo>
                  <a:pt x="159383" y="254018"/>
                  <a:pt x="157941" y="260842"/>
                  <a:pt x="153614" y="265870"/>
                </a:cubicBezTo>
                <a:cubicBezTo>
                  <a:pt x="149286" y="270539"/>
                  <a:pt x="143156" y="273412"/>
                  <a:pt x="134502" y="274130"/>
                </a:cubicBezTo>
                <a:lnTo>
                  <a:pt x="134502" y="288496"/>
                </a:lnTo>
                <a:lnTo>
                  <a:pt x="199770" y="288496"/>
                </a:lnTo>
                <a:cubicBezTo>
                  <a:pt x="203376" y="279876"/>
                  <a:pt x="205179" y="270539"/>
                  <a:pt x="205179" y="261201"/>
                </a:cubicBezTo>
                <a:cubicBezTo>
                  <a:pt x="205179" y="219900"/>
                  <a:pt x="171283" y="186500"/>
                  <a:pt x="130175" y="186500"/>
                </a:cubicBezTo>
                <a:close/>
                <a:moveTo>
                  <a:pt x="74643" y="135861"/>
                </a:moveTo>
                <a:cubicBezTo>
                  <a:pt x="35699" y="155614"/>
                  <a:pt x="9015" y="196197"/>
                  <a:pt x="9015" y="242885"/>
                </a:cubicBezTo>
                <a:cubicBezTo>
                  <a:pt x="9015" y="258687"/>
                  <a:pt x="12260" y="274130"/>
                  <a:pt x="18390" y="288496"/>
                </a:cubicBezTo>
                <a:lnTo>
                  <a:pt x="50483" y="288496"/>
                </a:lnTo>
                <a:cubicBezTo>
                  <a:pt x="47599" y="279876"/>
                  <a:pt x="45796" y="270539"/>
                  <a:pt x="45796" y="261201"/>
                </a:cubicBezTo>
                <a:cubicBezTo>
                  <a:pt x="45796" y="214872"/>
                  <a:pt x="83658" y="177162"/>
                  <a:pt x="130175" y="177162"/>
                </a:cubicBezTo>
                <a:cubicBezTo>
                  <a:pt x="176331" y="177162"/>
                  <a:pt x="214194" y="214872"/>
                  <a:pt x="214194" y="261201"/>
                </a:cubicBezTo>
                <a:cubicBezTo>
                  <a:pt x="214194" y="270539"/>
                  <a:pt x="212751" y="279876"/>
                  <a:pt x="209506" y="288496"/>
                </a:cubicBezTo>
                <a:lnTo>
                  <a:pt x="241960" y="288496"/>
                </a:lnTo>
                <a:cubicBezTo>
                  <a:pt x="247729" y="274130"/>
                  <a:pt x="250975" y="258687"/>
                  <a:pt x="250975" y="242885"/>
                </a:cubicBezTo>
                <a:cubicBezTo>
                  <a:pt x="250975" y="196197"/>
                  <a:pt x="224291" y="155614"/>
                  <a:pt x="184986" y="135861"/>
                </a:cubicBezTo>
                <a:lnTo>
                  <a:pt x="74643" y="135861"/>
                </a:lnTo>
                <a:close/>
                <a:moveTo>
                  <a:pt x="58056" y="87737"/>
                </a:moveTo>
                <a:cubicBezTo>
                  <a:pt x="68152" y="94920"/>
                  <a:pt x="78610" y="107489"/>
                  <a:pt x="78249" y="126883"/>
                </a:cubicBezTo>
                <a:lnTo>
                  <a:pt x="181740" y="126883"/>
                </a:lnTo>
                <a:cubicBezTo>
                  <a:pt x="181380" y="107489"/>
                  <a:pt x="192198" y="94920"/>
                  <a:pt x="201934" y="87737"/>
                </a:cubicBezTo>
                <a:lnTo>
                  <a:pt x="58056" y="87737"/>
                </a:lnTo>
                <a:close/>
                <a:moveTo>
                  <a:pt x="40387" y="78758"/>
                </a:moveTo>
                <a:lnTo>
                  <a:pt x="219603" y="78758"/>
                </a:lnTo>
                <a:cubicBezTo>
                  <a:pt x="221766" y="78758"/>
                  <a:pt x="223569" y="80554"/>
                  <a:pt x="224291" y="82709"/>
                </a:cubicBezTo>
                <a:cubicBezTo>
                  <a:pt x="224291" y="84864"/>
                  <a:pt x="223209" y="87018"/>
                  <a:pt x="221045" y="87737"/>
                </a:cubicBezTo>
                <a:cubicBezTo>
                  <a:pt x="219603" y="88096"/>
                  <a:pt x="188952" y="98152"/>
                  <a:pt x="191116" y="128679"/>
                </a:cubicBezTo>
                <a:cubicBezTo>
                  <a:pt x="231863" y="150586"/>
                  <a:pt x="259989" y="193683"/>
                  <a:pt x="259989" y="242885"/>
                </a:cubicBezTo>
                <a:cubicBezTo>
                  <a:pt x="259989" y="260842"/>
                  <a:pt x="256384" y="278440"/>
                  <a:pt x="249172" y="294960"/>
                </a:cubicBezTo>
                <a:cubicBezTo>
                  <a:pt x="248090" y="296397"/>
                  <a:pt x="246647" y="297474"/>
                  <a:pt x="244844" y="297474"/>
                </a:cubicBezTo>
                <a:lnTo>
                  <a:pt x="203015" y="297474"/>
                </a:lnTo>
                <a:lnTo>
                  <a:pt x="56974" y="297474"/>
                </a:lnTo>
                <a:lnTo>
                  <a:pt x="15145" y="297474"/>
                </a:lnTo>
                <a:cubicBezTo>
                  <a:pt x="13342" y="297474"/>
                  <a:pt x="11539" y="296397"/>
                  <a:pt x="11178" y="294960"/>
                </a:cubicBezTo>
                <a:cubicBezTo>
                  <a:pt x="3966" y="278440"/>
                  <a:pt x="0" y="260842"/>
                  <a:pt x="0" y="242885"/>
                </a:cubicBezTo>
                <a:cubicBezTo>
                  <a:pt x="0" y="193683"/>
                  <a:pt x="28126" y="150586"/>
                  <a:pt x="68874" y="128679"/>
                </a:cubicBezTo>
                <a:cubicBezTo>
                  <a:pt x="71037" y="98152"/>
                  <a:pt x="40387" y="88096"/>
                  <a:pt x="38944" y="87737"/>
                </a:cubicBezTo>
                <a:cubicBezTo>
                  <a:pt x="36781" y="87018"/>
                  <a:pt x="35699" y="84864"/>
                  <a:pt x="36059" y="82709"/>
                </a:cubicBezTo>
                <a:cubicBezTo>
                  <a:pt x="36059" y="80554"/>
                  <a:pt x="38223" y="78758"/>
                  <a:pt x="40387" y="78758"/>
                </a:cubicBezTo>
                <a:close/>
                <a:moveTo>
                  <a:pt x="92409" y="16698"/>
                </a:moveTo>
                <a:cubicBezTo>
                  <a:pt x="94220" y="18497"/>
                  <a:pt x="94582" y="21375"/>
                  <a:pt x="92772" y="23175"/>
                </a:cubicBezTo>
                <a:cubicBezTo>
                  <a:pt x="89151" y="27493"/>
                  <a:pt x="89151" y="35049"/>
                  <a:pt x="92772" y="39367"/>
                </a:cubicBezTo>
                <a:cubicBezTo>
                  <a:pt x="99651" y="47283"/>
                  <a:pt x="99651" y="59518"/>
                  <a:pt x="92772" y="67074"/>
                </a:cubicBezTo>
                <a:cubicBezTo>
                  <a:pt x="92047" y="68154"/>
                  <a:pt x="90599" y="68873"/>
                  <a:pt x="89513" y="68873"/>
                </a:cubicBezTo>
                <a:cubicBezTo>
                  <a:pt x="88427" y="68873"/>
                  <a:pt x="87340" y="68514"/>
                  <a:pt x="86616" y="67794"/>
                </a:cubicBezTo>
                <a:cubicBezTo>
                  <a:pt x="84444" y="66355"/>
                  <a:pt x="84444" y="63476"/>
                  <a:pt x="85892" y="61317"/>
                </a:cubicBezTo>
                <a:cubicBezTo>
                  <a:pt x="89875" y="56999"/>
                  <a:pt x="89875" y="49802"/>
                  <a:pt x="85892" y="45124"/>
                </a:cubicBezTo>
                <a:cubicBezTo>
                  <a:pt x="79375" y="37568"/>
                  <a:pt x="79375" y="24974"/>
                  <a:pt x="85892" y="17417"/>
                </a:cubicBezTo>
                <a:cubicBezTo>
                  <a:pt x="87703" y="15618"/>
                  <a:pt x="90599" y="15258"/>
                  <a:pt x="92409" y="16698"/>
                </a:cubicBezTo>
                <a:close/>
                <a:moveTo>
                  <a:pt x="176547" y="8770"/>
                </a:moveTo>
                <a:cubicBezTo>
                  <a:pt x="178357" y="10581"/>
                  <a:pt x="178719" y="13117"/>
                  <a:pt x="176909" y="15291"/>
                </a:cubicBezTo>
                <a:cubicBezTo>
                  <a:pt x="173288" y="19638"/>
                  <a:pt x="173288" y="26883"/>
                  <a:pt x="176909" y="31592"/>
                </a:cubicBezTo>
                <a:cubicBezTo>
                  <a:pt x="183788" y="39561"/>
                  <a:pt x="183788" y="51878"/>
                  <a:pt x="176909" y="59485"/>
                </a:cubicBezTo>
                <a:cubicBezTo>
                  <a:pt x="176185" y="60572"/>
                  <a:pt x="174737" y="60934"/>
                  <a:pt x="173651" y="60934"/>
                </a:cubicBezTo>
                <a:cubicBezTo>
                  <a:pt x="172564" y="60934"/>
                  <a:pt x="171478" y="60572"/>
                  <a:pt x="170754" y="60210"/>
                </a:cubicBezTo>
                <a:cubicBezTo>
                  <a:pt x="168582" y="58398"/>
                  <a:pt x="168582" y="55500"/>
                  <a:pt x="170030" y="53689"/>
                </a:cubicBezTo>
                <a:cubicBezTo>
                  <a:pt x="174013" y="49342"/>
                  <a:pt x="174013" y="41735"/>
                  <a:pt x="170030" y="37388"/>
                </a:cubicBezTo>
                <a:cubicBezTo>
                  <a:pt x="163513" y="29781"/>
                  <a:pt x="163513" y="17464"/>
                  <a:pt x="170030" y="9495"/>
                </a:cubicBezTo>
                <a:cubicBezTo>
                  <a:pt x="171840" y="7683"/>
                  <a:pt x="174737" y="7321"/>
                  <a:pt x="176547" y="8770"/>
                </a:cubicBezTo>
                <a:close/>
                <a:moveTo>
                  <a:pt x="133684" y="1182"/>
                </a:moveTo>
                <a:cubicBezTo>
                  <a:pt x="135495" y="2621"/>
                  <a:pt x="135857" y="5500"/>
                  <a:pt x="134047" y="7659"/>
                </a:cubicBezTo>
                <a:cubicBezTo>
                  <a:pt x="130426" y="11618"/>
                  <a:pt x="130426" y="19174"/>
                  <a:pt x="134047" y="23492"/>
                </a:cubicBezTo>
                <a:cubicBezTo>
                  <a:pt x="140926" y="31408"/>
                  <a:pt x="140926" y="43643"/>
                  <a:pt x="134047" y="51559"/>
                </a:cubicBezTo>
                <a:cubicBezTo>
                  <a:pt x="133322" y="52639"/>
                  <a:pt x="132236" y="52998"/>
                  <a:pt x="130788" y="52998"/>
                </a:cubicBezTo>
                <a:cubicBezTo>
                  <a:pt x="129702" y="52998"/>
                  <a:pt x="128615" y="52639"/>
                  <a:pt x="127891" y="51919"/>
                </a:cubicBezTo>
                <a:cubicBezTo>
                  <a:pt x="126081" y="50480"/>
                  <a:pt x="125719" y="47601"/>
                  <a:pt x="127167" y="45442"/>
                </a:cubicBezTo>
                <a:cubicBezTo>
                  <a:pt x="131150" y="41484"/>
                  <a:pt x="131150" y="33567"/>
                  <a:pt x="127167" y="29609"/>
                </a:cubicBezTo>
                <a:cubicBezTo>
                  <a:pt x="120650" y="21693"/>
                  <a:pt x="120650" y="9459"/>
                  <a:pt x="127167" y="1542"/>
                </a:cubicBezTo>
                <a:cubicBezTo>
                  <a:pt x="128978" y="-257"/>
                  <a:pt x="131874" y="-617"/>
                  <a:pt x="133684" y="1182"/>
                </a:cubicBezTo>
                <a:close/>
              </a:path>
            </a:pathLst>
          </a:custGeom>
          <a:solidFill>
            <a:schemeClr val="bg1"/>
          </a:solidFill>
          <a:ln>
            <a:noFill/>
          </a:ln>
          <a:effectLst/>
        </p:spPr>
        <p:txBody>
          <a:bodyPr anchor="ctr"/>
          <a:lstStyle/>
          <a:p>
            <a:pP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30" name="Subtitle 2">
            <a:extLst>
              <a:ext uri="{FF2B5EF4-FFF2-40B4-BE49-F238E27FC236}">
                <a16:creationId xmlns:a16="http://schemas.microsoft.com/office/drawing/2014/main" id="{F187A94B-9D72-462F-A6D3-238A42DC5263}"/>
              </a:ext>
            </a:extLst>
          </p:cNvPr>
          <p:cNvSpPr txBox="1">
            <a:spLocks/>
          </p:cNvSpPr>
          <p:nvPr/>
        </p:nvSpPr>
        <p:spPr>
          <a:xfrm>
            <a:off x="9924394" y="4241509"/>
            <a:ext cx="1230713" cy="500393"/>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1087609">
              <a:lnSpc>
                <a:spcPts val="1751"/>
              </a:lnSpc>
            </a:pPr>
            <a:r>
              <a:rPr lang="en-US" sz="1400" b="1" dirty="0">
                <a:solidFill>
                  <a:schemeClr val="accent1"/>
                </a:solidFill>
                <a:latin typeface="Poppins" panose="00000500000000000000" pitchFamily="2" charset="0"/>
                <a:ea typeface="Lato Light" panose="020F0502020204030203" pitchFamily="34" charset="0"/>
                <a:cs typeface="Poppins" panose="00000500000000000000" pitchFamily="2" charset="0"/>
              </a:rPr>
              <a:t>Good Brand image</a:t>
            </a:r>
          </a:p>
        </p:txBody>
      </p:sp>
      <p:sp>
        <p:nvSpPr>
          <p:cNvPr id="31" name="Rounded Rectangle 11">
            <a:extLst>
              <a:ext uri="{FF2B5EF4-FFF2-40B4-BE49-F238E27FC236}">
                <a16:creationId xmlns:a16="http://schemas.microsoft.com/office/drawing/2014/main" id="{1BAB5E6E-D015-A35F-E990-CBEA9F5A6F03}"/>
              </a:ext>
            </a:extLst>
          </p:cNvPr>
          <p:cNvSpPr/>
          <p:nvPr/>
        </p:nvSpPr>
        <p:spPr>
          <a:xfrm>
            <a:off x="9231930" y="5336300"/>
            <a:ext cx="1954585" cy="122138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33" name="Oval 32">
            <a:extLst>
              <a:ext uri="{FF2B5EF4-FFF2-40B4-BE49-F238E27FC236}">
                <a16:creationId xmlns:a16="http://schemas.microsoft.com/office/drawing/2014/main" id="{64631BAF-4A37-5C40-7CB4-6165899FA9BA}"/>
              </a:ext>
            </a:extLst>
          </p:cNvPr>
          <p:cNvSpPr/>
          <p:nvPr/>
        </p:nvSpPr>
        <p:spPr>
          <a:xfrm>
            <a:off x="9231930" y="5336301"/>
            <a:ext cx="590551" cy="59055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900" dirty="0">
              <a:solidFill>
                <a:prstClr val="white"/>
              </a:solidFill>
              <a:latin typeface="Poppins" panose="00000500000000000000" pitchFamily="2" charset="0"/>
              <a:cs typeface="Poppins" panose="00000500000000000000" pitchFamily="2" charset="0"/>
            </a:endParaRPr>
          </a:p>
        </p:txBody>
      </p:sp>
      <p:sp>
        <p:nvSpPr>
          <p:cNvPr id="34" name="Freeform 735">
            <a:extLst>
              <a:ext uri="{FF2B5EF4-FFF2-40B4-BE49-F238E27FC236}">
                <a16:creationId xmlns:a16="http://schemas.microsoft.com/office/drawing/2014/main" id="{6FB0E867-9777-E825-9B99-34DAFF69F96E}"/>
              </a:ext>
            </a:extLst>
          </p:cNvPr>
          <p:cNvSpPr>
            <a:spLocks noChangeArrowheads="1"/>
          </p:cNvSpPr>
          <p:nvPr/>
        </p:nvSpPr>
        <p:spPr bwMode="auto">
          <a:xfrm>
            <a:off x="9391343" y="5470718"/>
            <a:ext cx="280647" cy="321716"/>
          </a:xfrm>
          <a:custGeom>
            <a:avLst/>
            <a:gdLst/>
            <a:ahLst/>
            <a:cxnLst/>
            <a:rect l="0" t="0" r="r" b="b"/>
            <a:pathLst>
              <a:path w="259989" h="297474">
                <a:moveTo>
                  <a:pt x="131617" y="219900"/>
                </a:moveTo>
                <a:cubicBezTo>
                  <a:pt x="129093" y="229597"/>
                  <a:pt x="125127" y="236061"/>
                  <a:pt x="115751" y="242167"/>
                </a:cubicBezTo>
                <a:cubicBezTo>
                  <a:pt x="111785" y="244681"/>
                  <a:pt x="109621" y="249709"/>
                  <a:pt x="111063" y="254737"/>
                </a:cubicBezTo>
                <a:cubicBezTo>
                  <a:pt x="112506" y="259764"/>
                  <a:pt x="117915" y="263356"/>
                  <a:pt x="125487" y="264433"/>
                </a:cubicBezTo>
                <a:lnTo>
                  <a:pt x="125487" y="253659"/>
                </a:lnTo>
                <a:cubicBezTo>
                  <a:pt x="125487" y="251504"/>
                  <a:pt x="127651" y="248990"/>
                  <a:pt x="130175" y="248990"/>
                </a:cubicBezTo>
                <a:cubicBezTo>
                  <a:pt x="132699" y="248990"/>
                  <a:pt x="134502" y="251504"/>
                  <a:pt x="134502" y="253659"/>
                </a:cubicBezTo>
                <a:lnTo>
                  <a:pt x="134502" y="265152"/>
                </a:lnTo>
                <a:cubicBezTo>
                  <a:pt x="140272" y="264433"/>
                  <a:pt x="144238" y="262997"/>
                  <a:pt x="146762" y="260124"/>
                </a:cubicBezTo>
                <a:cubicBezTo>
                  <a:pt x="150008" y="256173"/>
                  <a:pt x="149647" y="251145"/>
                  <a:pt x="148926" y="247195"/>
                </a:cubicBezTo>
                <a:cubicBezTo>
                  <a:pt x="147484" y="237498"/>
                  <a:pt x="138108" y="226724"/>
                  <a:pt x="131617" y="219900"/>
                </a:cubicBezTo>
                <a:close/>
                <a:moveTo>
                  <a:pt x="130175" y="186500"/>
                </a:moveTo>
                <a:cubicBezTo>
                  <a:pt x="88706" y="186500"/>
                  <a:pt x="54810" y="219900"/>
                  <a:pt x="54810" y="261201"/>
                </a:cubicBezTo>
                <a:cubicBezTo>
                  <a:pt x="54810" y="270539"/>
                  <a:pt x="56613" y="279876"/>
                  <a:pt x="59859" y="288496"/>
                </a:cubicBezTo>
                <a:lnTo>
                  <a:pt x="125487" y="288496"/>
                </a:lnTo>
                <a:lnTo>
                  <a:pt x="125487" y="273771"/>
                </a:lnTo>
                <a:cubicBezTo>
                  <a:pt x="113588" y="272334"/>
                  <a:pt x="104933" y="266229"/>
                  <a:pt x="102409" y="256891"/>
                </a:cubicBezTo>
                <a:cubicBezTo>
                  <a:pt x="99885" y="248631"/>
                  <a:pt x="103491" y="239294"/>
                  <a:pt x="110703" y="234625"/>
                </a:cubicBezTo>
                <a:cubicBezTo>
                  <a:pt x="119357" y="229238"/>
                  <a:pt x="121881" y="224210"/>
                  <a:pt x="124045" y="210562"/>
                </a:cubicBezTo>
                <a:cubicBezTo>
                  <a:pt x="124045" y="208767"/>
                  <a:pt x="125127" y="207689"/>
                  <a:pt x="126569" y="206971"/>
                </a:cubicBezTo>
                <a:cubicBezTo>
                  <a:pt x="128011" y="206253"/>
                  <a:pt x="129814" y="206971"/>
                  <a:pt x="131257" y="207689"/>
                </a:cubicBezTo>
                <a:cubicBezTo>
                  <a:pt x="132339" y="208408"/>
                  <a:pt x="155056" y="226724"/>
                  <a:pt x="157941" y="245758"/>
                </a:cubicBezTo>
                <a:cubicBezTo>
                  <a:pt x="159383" y="254018"/>
                  <a:pt x="157941" y="260842"/>
                  <a:pt x="153614" y="265870"/>
                </a:cubicBezTo>
                <a:cubicBezTo>
                  <a:pt x="149286" y="270539"/>
                  <a:pt x="143156" y="273412"/>
                  <a:pt x="134502" y="274130"/>
                </a:cubicBezTo>
                <a:lnTo>
                  <a:pt x="134502" y="288496"/>
                </a:lnTo>
                <a:lnTo>
                  <a:pt x="199770" y="288496"/>
                </a:lnTo>
                <a:cubicBezTo>
                  <a:pt x="203376" y="279876"/>
                  <a:pt x="205179" y="270539"/>
                  <a:pt x="205179" y="261201"/>
                </a:cubicBezTo>
                <a:cubicBezTo>
                  <a:pt x="205179" y="219900"/>
                  <a:pt x="171283" y="186500"/>
                  <a:pt x="130175" y="186500"/>
                </a:cubicBezTo>
                <a:close/>
                <a:moveTo>
                  <a:pt x="74643" y="135861"/>
                </a:moveTo>
                <a:cubicBezTo>
                  <a:pt x="35699" y="155614"/>
                  <a:pt x="9015" y="196197"/>
                  <a:pt x="9015" y="242885"/>
                </a:cubicBezTo>
                <a:cubicBezTo>
                  <a:pt x="9015" y="258687"/>
                  <a:pt x="12260" y="274130"/>
                  <a:pt x="18390" y="288496"/>
                </a:cubicBezTo>
                <a:lnTo>
                  <a:pt x="50483" y="288496"/>
                </a:lnTo>
                <a:cubicBezTo>
                  <a:pt x="47599" y="279876"/>
                  <a:pt x="45796" y="270539"/>
                  <a:pt x="45796" y="261201"/>
                </a:cubicBezTo>
                <a:cubicBezTo>
                  <a:pt x="45796" y="214872"/>
                  <a:pt x="83658" y="177162"/>
                  <a:pt x="130175" y="177162"/>
                </a:cubicBezTo>
                <a:cubicBezTo>
                  <a:pt x="176331" y="177162"/>
                  <a:pt x="214194" y="214872"/>
                  <a:pt x="214194" y="261201"/>
                </a:cubicBezTo>
                <a:cubicBezTo>
                  <a:pt x="214194" y="270539"/>
                  <a:pt x="212751" y="279876"/>
                  <a:pt x="209506" y="288496"/>
                </a:cubicBezTo>
                <a:lnTo>
                  <a:pt x="241960" y="288496"/>
                </a:lnTo>
                <a:cubicBezTo>
                  <a:pt x="247729" y="274130"/>
                  <a:pt x="250975" y="258687"/>
                  <a:pt x="250975" y="242885"/>
                </a:cubicBezTo>
                <a:cubicBezTo>
                  <a:pt x="250975" y="196197"/>
                  <a:pt x="224291" y="155614"/>
                  <a:pt x="184986" y="135861"/>
                </a:cubicBezTo>
                <a:lnTo>
                  <a:pt x="74643" y="135861"/>
                </a:lnTo>
                <a:close/>
                <a:moveTo>
                  <a:pt x="58056" y="87737"/>
                </a:moveTo>
                <a:cubicBezTo>
                  <a:pt x="68152" y="94920"/>
                  <a:pt x="78610" y="107489"/>
                  <a:pt x="78249" y="126883"/>
                </a:cubicBezTo>
                <a:lnTo>
                  <a:pt x="181740" y="126883"/>
                </a:lnTo>
                <a:cubicBezTo>
                  <a:pt x="181380" y="107489"/>
                  <a:pt x="192198" y="94920"/>
                  <a:pt x="201934" y="87737"/>
                </a:cubicBezTo>
                <a:lnTo>
                  <a:pt x="58056" y="87737"/>
                </a:lnTo>
                <a:close/>
                <a:moveTo>
                  <a:pt x="40387" y="78758"/>
                </a:moveTo>
                <a:lnTo>
                  <a:pt x="219603" y="78758"/>
                </a:lnTo>
                <a:cubicBezTo>
                  <a:pt x="221766" y="78758"/>
                  <a:pt x="223569" y="80554"/>
                  <a:pt x="224291" y="82709"/>
                </a:cubicBezTo>
                <a:cubicBezTo>
                  <a:pt x="224291" y="84864"/>
                  <a:pt x="223209" y="87018"/>
                  <a:pt x="221045" y="87737"/>
                </a:cubicBezTo>
                <a:cubicBezTo>
                  <a:pt x="219603" y="88096"/>
                  <a:pt x="188952" y="98152"/>
                  <a:pt x="191116" y="128679"/>
                </a:cubicBezTo>
                <a:cubicBezTo>
                  <a:pt x="231863" y="150586"/>
                  <a:pt x="259989" y="193683"/>
                  <a:pt x="259989" y="242885"/>
                </a:cubicBezTo>
                <a:cubicBezTo>
                  <a:pt x="259989" y="260842"/>
                  <a:pt x="256384" y="278440"/>
                  <a:pt x="249172" y="294960"/>
                </a:cubicBezTo>
                <a:cubicBezTo>
                  <a:pt x="248090" y="296397"/>
                  <a:pt x="246647" y="297474"/>
                  <a:pt x="244844" y="297474"/>
                </a:cubicBezTo>
                <a:lnTo>
                  <a:pt x="203015" y="297474"/>
                </a:lnTo>
                <a:lnTo>
                  <a:pt x="56974" y="297474"/>
                </a:lnTo>
                <a:lnTo>
                  <a:pt x="15145" y="297474"/>
                </a:lnTo>
                <a:cubicBezTo>
                  <a:pt x="13342" y="297474"/>
                  <a:pt x="11539" y="296397"/>
                  <a:pt x="11178" y="294960"/>
                </a:cubicBezTo>
                <a:cubicBezTo>
                  <a:pt x="3966" y="278440"/>
                  <a:pt x="0" y="260842"/>
                  <a:pt x="0" y="242885"/>
                </a:cubicBezTo>
                <a:cubicBezTo>
                  <a:pt x="0" y="193683"/>
                  <a:pt x="28126" y="150586"/>
                  <a:pt x="68874" y="128679"/>
                </a:cubicBezTo>
                <a:cubicBezTo>
                  <a:pt x="71037" y="98152"/>
                  <a:pt x="40387" y="88096"/>
                  <a:pt x="38944" y="87737"/>
                </a:cubicBezTo>
                <a:cubicBezTo>
                  <a:pt x="36781" y="87018"/>
                  <a:pt x="35699" y="84864"/>
                  <a:pt x="36059" y="82709"/>
                </a:cubicBezTo>
                <a:cubicBezTo>
                  <a:pt x="36059" y="80554"/>
                  <a:pt x="38223" y="78758"/>
                  <a:pt x="40387" y="78758"/>
                </a:cubicBezTo>
                <a:close/>
                <a:moveTo>
                  <a:pt x="92409" y="16698"/>
                </a:moveTo>
                <a:cubicBezTo>
                  <a:pt x="94220" y="18497"/>
                  <a:pt x="94582" y="21375"/>
                  <a:pt x="92772" y="23175"/>
                </a:cubicBezTo>
                <a:cubicBezTo>
                  <a:pt x="89151" y="27493"/>
                  <a:pt x="89151" y="35049"/>
                  <a:pt x="92772" y="39367"/>
                </a:cubicBezTo>
                <a:cubicBezTo>
                  <a:pt x="99651" y="47283"/>
                  <a:pt x="99651" y="59518"/>
                  <a:pt x="92772" y="67074"/>
                </a:cubicBezTo>
                <a:cubicBezTo>
                  <a:pt x="92047" y="68154"/>
                  <a:pt x="90599" y="68873"/>
                  <a:pt x="89513" y="68873"/>
                </a:cubicBezTo>
                <a:cubicBezTo>
                  <a:pt x="88427" y="68873"/>
                  <a:pt x="87340" y="68514"/>
                  <a:pt x="86616" y="67794"/>
                </a:cubicBezTo>
                <a:cubicBezTo>
                  <a:pt x="84444" y="66355"/>
                  <a:pt x="84444" y="63476"/>
                  <a:pt x="85892" y="61317"/>
                </a:cubicBezTo>
                <a:cubicBezTo>
                  <a:pt x="89875" y="56999"/>
                  <a:pt x="89875" y="49802"/>
                  <a:pt x="85892" y="45124"/>
                </a:cubicBezTo>
                <a:cubicBezTo>
                  <a:pt x="79375" y="37568"/>
                  <a:pt x="79375" y="24974"/>
                  <a:pt x="85892" y="17417"/>
                </a:cubicBezTo>
                <a:cubicBezTo>
                  <a:pt x="87703" y="15618"/>
                  <a:pt x="90599" y="15258"/>
                  <a:pt x="92409" y="16698"/>
                </a:cubicBezTo>
                <a:close/>
                <a:moveTo>
                  <a:pt x="176547" y="8770"/>
                </a:moveTo>
                <a:cubicBezTo>
                  <a:pt x="178357" y="10581"/>
                  <a:pt x="178719" y="13117"/>
                  <a:pt x="176909" y="15291"/>
                </a:cubicBezTo>
                <a:cubicBezTo>
                  <a:pt x="173288" y="19638"/>
                  <a:pt x="173288" y="26883"/>
                  <a:pt x="176909" y="31592"/>
                </a:cubicBezTo>
                <a:cubicBezTo>
                  <a:pt x="183788" y="39561"/>
                  <a:pt x="183788" y="51878"/>
                  <a:pt x="176909" y="59485"/>
                </a:cubicBezTo>
                <a:cubicBezTo>
                  <a:pt x="176185" y="60572"/>
                  <a:pt x="174737" y="60934"/>
                  <a:pt x="173651" y="60934"/>
                </a:cubicBezTo>
                <a:cubicBezTo>
                  <a:pt x="172564" y="60934"/>
                  <a:pt x="171478" y="60572"/>
                  <a:pt x="170754" y="60210"/>
                </a:cubicBezTo>
                <a:cubicBezTo>
                  <a:pt x="168582" y="58398"/>
                  <a:pt x="168582" y="55500"/>
                  <a:pt x="170030" y="53689"/>
                </a:cubicBezTo>
                <a:cubicBezTo>
                  <a:pt x="174013" y="49342"/>
                  <a:pt x="174013" y="41735"/>
                  <a:pt x="170030" y="37388"/>
                </a:cubicBezTo>
                <a:cubicBezTo>
                  <a:pt x="163513" y="29781"/>
                  <a:pt x="163513" y="17464"/>
                  <a:pt x="170030" y="9495"/>
                </a:cubicBezTo>
                <a:cubicBezTo>
                  <a:pt x="171840" y="7683"/>
                  <a:pt x="174737" y="7321"/>
                  <a:pt x="176547" y="8770"/>
                </a:cubicBezTo>
                <a:close/>
                <a:moveTo>
                  <a:pt x="133684" y="1182"/>
                </a:moveTo>
                <a:cubicBezTo>
                  <a:pt x="135495" y="2621"/>
                  <a:pt x="135857" y="5500"/>
                  <a:pt x="134047" y="7659"/>
                </a:cubicBezTo>
                <a:cubicBezTo>
                  <a:pt x="130426" y="11618"/>
                  <a:pt x="130426" y="19174"/>
                  <a:pt x="134047" y="23492"/>
                </a:cubicBezTo>
                <a:cubicBezTo>
                  <a:pt x="140926" y="31408"/>
                  <a:pt x="140926" y="43643"/>
                  <a:pt x="134047" y="51559"/>
                </a:cubicBezTo>
                <a:cubicBezTo>
                  <a:pt x="133322" y="52639"/>
                  <a:pt x="132236" y="52998"/>
                  <a:pt x="130788" y="52998"/>
                </a:cubicBezTo>
                <a:cubicBezTo>
                  <a:pt x="129702" y="52998"/>
                  <a:pt x="128615" y="52639"/>
                  <a:pt x="127891" y="51919"/>
                </a:cubicBezTo>
                <a:cubicBezTo>
                  <a:pt x="126081" y="50480"/>
                  <a:pt x="125719" y="47601"/>
                  <a:pt x="127167" y="45442"/>
                </a:cubicBezTo>
                <a:cubicBezTo>
                  <a:pt x="131150" y="41484"/>
                  <a:pt x="131150" y="33567"/>
                  <a:pt x="127167" y="29609"/>
                </a:cubicBezTo>
                <a:cubicBezTo>
                  <a:pt x="120650" y="21693"/>
                  <a:pt x="120650" y="9459"/>
                  <a:pt x="127167" y="1542"/>
                </a:cubicBezTo>
                <a:cubicBezTo>
                  <a:pt x="128978" y="-257"/>
                  <a:pt x="131874" y="-617"/>
                  <a:pt x="133684" y="1182"/>
                </a:cubicBezTo>
                <a:close/>
              </a:path>
            </a:pathLst>
          </a:custGeom>
          <a:solidFill>
            <a:schemeClr val="bg1"/>
          </a:solidFill>
          <a:ln>
            <a:noFill/>
          </a:ln>
          <a:effectLst/>
        </p:spPr>
        <p:txBody>
          <a:bodyPr anchor="ctr"/>
          <a:lstStyle/>
          <a:p>
            <a:pPr defTabSz="914377"/>
            <a:endParaRPr lang="en-US" sz="900" dirty="0">
              <a:solidFill>
                <a:prstClr val="black"/>
              </a:solidFill>
              <a:latin typeface="Poppins" panose="00000500000000000000" pitchFamily="2" charset="0"/>
              <a:cs typeface="Poppins" panose="00000500000000000000" pitchFamily="2" charset="0"/>
            </a:endParaRPr>
          </a:p>
        </p:txBody>
      </p:sp>
      <p:sp>
        <p:nvSpPr>
          <p:cNvPr id="37" name="Subtitle 2">
            <a:extLst>
              <a:ext uri="{FF2B5EF4-FFF2-40B4-BE49-F238E27FC236}">
                <a16:creationId xmlns:a16="http://schemas.microsoft.com/office/drawing/2014/main" id="{E8BE3267-D326-1650-ADA8-36E0642A5F1B}"/>
              </a:ext>
            </a:extLst>
          </p:cNvPr>
          <p:cNvSpPr txBox="1">
            <a:spLocks/>
          </p:cNvSpPr>
          <p:nvPr/>
        </p:nvSpPr>
        <p:spPr>
          <a:xfrm>
            <a:off x="9943070" y="5676654"/>
            <a:ext cx="1083868" cy="500393"/>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defTabSz="1087609">
              <a:lnSpc>
                <a:spcPts val="1751"/>
              </a:lnSpc>
            </a:pPr>
            <a:r>
              <a:rPr lang="en-US" sz="1400" b="1" dirty="0">
                <a:solidFill>
                  <a:schemeClr val="accent1"/>
                </a:solidFill>
                <a:latin typeface="Poppins" panose="00000500000000000000" pitchFamily="2" charset="0"/>
                <a:ea typeface="Lato Light" panose="020F0502020204030203" pitchFamily="34" charset="0"/>
                <a:cs typeface="Poppins" panose="00000500000000000000" pitchFamily="2" charset="0"/>
              </a:rPr>
              <a:t>Avoid litigation</a:t>
            </a:r>
          </a:p>
        </p:txBody>
      </p:sp>
      <p:sp>
        <p:nvSpPr>
          <p:cNvPr id="39" name="TextBox 38">
            <a:extLst>
              <a:ext uri="{FF2B5EF4-FFF2-40B4-BE49-F238E27FC236}">
                <a16:creationId xmlns:a16="http://schemas.microsoft.com/office/drawing/2014/main" id="{0EE7E37B-B84B-EF2D-A1BF-EE0B5029FBB1}"/>
              </a:ext>
            </a:extLst>
          </p:cNvPr>
          <p:cNvSpPr txBox="1"/>
          <p:nvPr/>
        </p:nvSpPr>
        <p:spPr>
          <a:xfrm>
            <a:off x="995296" y="678821"/>
            <a:ext cx="4314011" cy="666977"/>
          </a:xfrm>
          <a:prstGeom prst="rect">
            <a:avLst/>
          </a:prstGeom>
          <a:noFill/>
        </p:spPr>
        <p:txBody>
          <a:bodyPr wrap="square" rtlCol="0">
            <a:spAutoFit/>
          </a:bodyPr>
          <a:lstStyle/>
          <a:p>
            <a:pPr algn="ctr" defTabSz="914377"/>
            <a:r>
              <a:rPr lang="en-US" sz="1867" b="1" dirty="0">
                <a:solidFill>
                  <a:schemeClr val="accent1"/>
                </a:solidFill>
                <a:latin typeface="Poppins" panose="00000500000000000000" pitchFamily="2" charset="0"/>
                <a:cs typeface="Poppins" panose="00000500000000000000" pitchFamily="2" charset="0"/>
              </a:rPr>
              <a:t>A compliant employer is one that fulfills the following conditions</a:t>
            </a:r>
          </a:p>
        </p:txBody>
      </p:sp>
      <p:sp>
        <p:nvSpPr>
          <p:cNvPr id="42" name="TextBox 41">
            <a:extLst>
              <a:ext uri="{FF2B5EF4-FFF2-40B4-BE49-F238E27FC236}">
                <a16:creationId xmlns:a16="http://schemas.microsoft.com/office/drawing/2014/main" id="{1135B7A0-C3DF-9A70-75CA-9ACF6C0B1231}"/>
              </a:ext>
            </a:extLst>
          </p:cNvPr>
          <p:cNvSpPr txBox="1"/>
          <p:nvPr/>
        </p:nvSpPr>
        <p:spPr>
          <a:xfrm>
            <a:off x="6996371" y="811112"/>
            <a:ext cx="4314011" cy="379656"/>
          </a:xfrm>
          <a:prstGeom prst="rect">
            <a:avLst/>
          </a:prstGeom>
          <a:noFill/>
        </p:spPr>
        <p:txBody>
          <a:bodyPr wrap="square" rtlCol="0">
            <a:spAutoFit/>
          </a:bodyPr>
          <a:lstStyle/>
          <a:p>
            <a:pPr algn="ctr" defTabSz="914377"/>
            <a:r>
              <a:rPr lang="en-US" sz="1867" b="1" dirty="0">
                <a:solidFill>
                  <a:schemeClr val="accent1"/>
                </a:solidFill>
                <a:latin typeface="Poppins" panose="00000500000000000000" pitchFamily="2" charset="0"/>
                <a:cs typeface="Poppins" panose="00000500000000000000" pitchFamily="2" charset="0"/>
              </a:rPr>
              <a:t>Benefits of Compliance</a:t>
            </a:r>
          </a:p>
        </p:txBody>
      </p:sp>
      <p:sp>
        <p:nvSpPr>
          <p:cNvPr id="44" name="Rectangle 43">
            <a:extLst>
              <a:ext uri="{FF2B5EF4-FFF2-40B4-BE49-F238E27FC236}">
                <a16:creationId xmlns:a16="http://schemas.microsoft.com/office/drawing/2014/main" id="{EDC65134-912E-9BB0-7B7D-2E8A415817B2}"/>
              </a:ext>
            </a:extLst>
          </p:cNvPr>
          <p:cNvSpPr/>
          <p:nvPr/>
        </p:nvSpPr>
        <p:spPr>
          <a:xfrm>
            <a:off x="0" y="7698"/>
            <a:ext cx="12191695" cy="650663"/>
          </a:xfrm>
          <a:prstGeom prst="rect">
            <a:avLst/>
          </a:prstGeom>
          <a:solidFill>
            <a:srgbClr val="003A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Right Triangle 47">
            <a:extLst>
              <a:ext uri="{FF2B5EF4-FFF2-40B4-BE49-F238E27FC236}">
                <a16:creationId xmlns:a16="http://schemas.microsoft.com/office/drawing/2014/main" id="{37145227-26FC-3ED0-82D9-53D6D91364EC}"/>
              </a:ext>
            </a:extLst>
          </p:cNvPr>
          <p:cNvSpPr/>
          <p:nvPr/>
        </p:nvSpPr>
        <p:spPr>
          <a:xfrm>
            <a:off x="11448288" y="7698"/>
            <a:ext cx="731520" cy="578248"/>
          </a:xfrm>
          <a:prstGeom prst="rtTriangle">
            <a:avLst/>
          </a:prstGeom>
          <a:solidFill>
            <a:srgbClr val="FFF7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9" name="Rectangle 48">
            <a:extLst>
              <a:ext uri="{FF2B5EF4-FFF2-40B4-BE49-F238E27FC236}">
                <a16:creationId xmlns:a16="http://schemas.microsoft.com/office/drawing/2014/main" id="{0CE24E57-DB25-9364-214B-A557A70045A9}"/>
              </a:ext>
            </a:extLst>
          </p:cNvPr>
          <p:cNvSpPr/>
          <p:nvPr/>
        </p:nvSpPr>
        <p:spPr>
          <a:xfrm>
            <a:off x="11172799" y="41856"/>
            <a:ext cx="13716"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1" name="TextBox 50">
            <a:extLst>
              <a:ext uri="{FF2B5EF4-FFF2-40B4-BE49-F238E27FC236}">
                <a16:creationId xmlns:a16="http://schemas.microsoft.com/office/drawing/2014/main" id="{BC046EFC-4A0B-0B6D-4939-C511F914F646}"/>
              </a:ext>
            </a:extLst>
          </p:cNvPr>
          <p:cNvSpPr txBox="1"/>
          <p:nvPr/>
        </p:nvSpPr>
        <p:spPr>
          <a:xfrm>
            <a:off x="4002038" y="145509"/>
            <a:ext cx="3690177" cy="403187"/>
          </a:xfrm>
          <a:prstGeom prst="rect">
            <a:avLst/>
          </a:prstGeom>
          <a:noFill/>
        </p:spPr>
        <p:txBody>
          <a:bodyPr wrap="none" lIns="18288" tIns="9144" rIns="18288" bIns="9144">
            <a:spAutoFit/>
          </a:bodyPr>
          <a:lstStyle/>
          <a:p>
            <a:pPr algn="ctr">
              <a:defRPr sz="2500" b="1">
                <a:solidFill>
                  <a:srgbClr val="FFFFFF"/>
                </a:solidFill>
                <a:latin typeface="Aptos"/>
              </a:defRPr>
            </a:pPr>
            <a:r>
              <a:rPr lang="en-US" dirty="0">
                <a:latin typeface="Poppins" panose="00000500000000000000" pitchFamily="2" charset="0"/>
                <a:cs typeface="Poppins" panose="00000500000000000000" pitchFamily="2" charset="0"/>
              </a:rPr>
              <a:t>Employer Compliance</a:t>
            </a:r>
          </a:p>
        </p:txBody>
      </p:sp>
    </p:spTree>
    <p:extLst>
      <p:ext uri="{BB962C8B-B14F-4D97-AF65-F5344CB8AC3E}">
        <p14:creationId xmlns:p14="http://schemas.microsoft.com/office/powerpoint/2010/main" val="1320982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4BED1-599F-FE23-723A-DF06AC22B0A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A727E53-4DBB-074E-1260-54052892437B}"/>
              </a:ext>
            </a:extLst>
          </p:cNvPr>
          <p:cNvSpPr/>
          <p:nvPr/>
        </p:nvSpPr>
        <p:spPr>
          <a:xfrm>
            <a:off x="0" y="0"/>
            <a:ext cx="12191695" cy="749808"/>
          </a:xfrm>
          <a:prstGeom prst="rect">
            <a:avLst/>
          </a:prstGeom>
          <a:solidFill>
            <a:srgbClr val="003A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ight Triangle 4">
            <a:extLst>
              <a:ext uri="{FF2B5EF4-FFF2-40B4-BE49-F238E27FC236}">
                <a16:creationId xmlns:a16="http://schemas.microsoft.com/office/drawing/2014/main" id="{1FAAF28F-3498-C13F-A376-D7819CD92E4C}"/>
              </a:ext>
            </a:extLst>
          </p:cNvPr>
          <p:cNvSpPr/>
          <p:nvPr/>
        </p:nvSpPr>
        <p:spPr>
          <a:xfrm>
            <a:off x="11448288" y="18288"/>
            <a:ext cx="731520" cy="731520"/>
          </a:xfrm>
          <a:prstGeom prst="rtTriangle">
            <a:avLst/>
          </a:prstGeom>
          <a:solidFill>
            <a:srgbClr val="FFF7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B8F3FF25-C90D-8639-F56D-1B7CBA29CFC9}"/>
              </a:ext>
            </a:extLst>
          </p:cNvPr>
          <p:cNvSpPr txBox="1"/>
          <p:nvPr/>
        </p:nvSpPr>
        <p:spPr>
          <a:xfrm>
            <a:off x="3392121" y="145509"/>
            <a:ext cx="4909998" cy="403187"/>
          </a:xfrm>
          <a:prstGeom prst="rect">
            <a:avLst/>
          </a:prstGeom>
          <a:noFill/>
        </p:spPr>
        <p:txBody>
          <a:bodyPr wrap="none" lIns="18288" tIns="9144" rIns="18288" bIns="9144">
            <a:spAutoFit/>
          </a:bodyPr>
          <a:lstStyle/>
          <a:p>
            <a:pPr algn="ctr">
              <a:defRPr sz="2500" b="1">
                <a:solidFill>
                  <a:srgbClr val="FFFFFF"/>
                </a:solidFill>
                <a:latin typeface="Aptos"/>
              </a:defRPr>
            </a:pPr>
            <a:r>
              <a:rPr lang="en-US" dirty="0"/>
              <a:t>NSSF PERFORMANCE OVERVIEW </a:t>
            </a:r>
          </a:p>
        </p:txBody>
      </p:sp>
      <p:sp>
        <p:nvSpPr>
          <p:cNvPr id="11" name="Rectangle 10">
            <a:extLst>
              <a:ext uri="{FF2B5EF4-FFF2-40B4-BE49-F238E27FC236}">
                <a16:creationId xmlns:a16="http://schemas.microsoft.com/office/drawing/2014/main" id="{0334B733-694D-85D6-71CF-2B359423E054}"/>
              </a:ext>
            </a:extLst>
          </p:cNvPr>
          <p:cNvSpPr/>
          <p:nvPr/>
        </p:nvSpPr>
        <p:spPr>
          <a:xfrm>
            <a:off x="11173968" y="118872"/>
            <a:ext cx="13716"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4C4934EE-AEA8-44F9-98CF-A23B9D2903C7}"/>
              </a:ext>
            </a:extLst>
          </p:cNvPr>
          <p:cNvSpPr txBox="1"/>
          <p:nvPr/>
        </p:nvSpPr>
        <p:spPr>
          <a:xfrm>
            <a:off x="7498079" y="2432303"/>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1</a:t>
            </a:r>
          </a:p>
        </p:txBody>
      </p:sp>
      <p:pic>
        <p:nvPicPr>
          <p:cNvPr id="4" name="Picture 3" descr="A hand holding coins and a dollar sign&#10;&#10;AI-generated content may be incorrect.">
            <a:extLst>
              <a:ext uri="{FF2B5EF4-FFF2-40B4-BE49-F238E27FC236}">
                <a16:creationId xmlns:a16="http://schemas.microsoft.com/office/drawing/2014/main" id="{2EC70FEB-208A-F16B-048C-2A5AF22E5096}"/>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261604" y="1789125"/>
            <a:ext cx="1245968" cy="1245968"/>
          </a:xfrm>
          <a:prstGeom prst="rect">
            <a:avLst/>
          </a:prstGeom>
          <a:solidFill>
            <a:schemeClr val="bg1"/>
          </a:solidFill>
          <a:ln>
            <a:solidFill>
              <a:schemeClr val="accent3"/>
            </a:solidFill>
          </a:ln>
        </p:spPr>
      </p:pic>
      <p:sp>
        <p:nvSpPr>
          <p:cNvPr id="13" name="TextBox 12">
            <a:extLst>
              <a:ext uri="{FF2B5EF4-FFF2-40B4-BE49-F238E27FC236}">
                <a16:creationId xmlns:a16="http://schemas.microsoft.com/office/drawing/2014/main" id="{4E1A5A85-4991-5741-9D0C-B48426E04105}"/>
              </a:ext>
            </a:extLst>
          </p:cNvPr>
          <p:cNvSpPr txBox="1"/>
          <p:nvPr/>
        </p:nvSpPr>
        <p:spPr>
          <a:xfrm>
            <a:off x="1958633" y="1659982"/>
            <a:ext cx="2375082" cy="1354217"/>
          </a:xfrm>
          <a:prstGeom prst="rect">
            <a:avLst/>
          </a:prstGeom>
          <a:noFill/>
        </p:spPr>
        <p:txBody>
          <a:bodyPr wrap="square" rtlCol="0">
            <a:spAutoFit/>
          </a:bodyPr>
          <a:lstStyle/>
          <a:p>
            <a:r>
              <a:rPr lang="en-US" sz="2800" b="1" dirty="0">
                <a:solidFill>
                  <a:schemeClr val="accent1"/>
                </a:solidFill>
                <a:latin typeface="Poppins" panose="00000500000000000000" pitchFamily="2" charset="0"/>
                <a:cs typeface="Poppins" panose="00000500000000000000" pitchFamily="2" charset="0"/>
              </a:rPr>
              <a:t>UGX 26.0 Tn</a:t>
            </a:r>
            <a:r>
              <a:rPr lang="en-US" sz="2800" dirty="0">
                <a:solidFill>
                  <a:schemeClr val="accent1"/>
                </a:solidFill>
                <a:latin typeface="Poppins" panose="00000500000000000000" pitchFamily="2" charset="0"/>
                <a:cs typeface="Poppins" panose="00000500000000000000" pitchFamily="2" charset="0"/>
              </a:rPr>
              <a:t> </a:t>
            </a:r>
          </a:p>
          <a:p>
            <a:r>
              <a:rPr lang="en-US" dirty="0">
                <a:solidFill>
                  <a:schemeClr val="accent1"/>
                </a:solidFill>
                <a:latin typeface="Poppins" panose="00000500000000000000" pitchFamily="2" charset="0"/>
                <a:cs typeface="Poppins" panose="00000500000000000000" pitchFamily="2" charset="0"/>
              </a:rPr>
              <a:t>AUM (Total Assets Under Management)</a:t>
            </a:r>
          </a:p>
        </p:txBody>
      </p:sp>
      <p:pic>
        <p:nvPicPr>
          <p:cNvPr id="15" name="Picture 14" descr="A black background with a black square&#10;&#10;AI-generated content may be incorrect.">
            <a:extLst>
              <a:ext uri="{FF2B5EF4-FFF2-40B4-BE49-F238E27FC236}">
                <a16:creationId xmlns:a16="http://schemas.microsoft.com/office/drawing/2014/main" id="{B9C22D21-4979-6179-CE52-4FEAE1C180E7}"/>
              </a:ext>
            </a:extLst>
          </p:cNvPr>
          <p:cNvPicPr>
            <a:picLocks noChangeAspect="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61604" y="4321704"/>
            <a:ext cx="1250765" cy="1250765"/>
          </a:xfrm>
          <a:prstGeom prst="rect">
            <a:avLst/>
          </a:prstGeom>
        </p:spPr>
      </p:pic>
      <p:pic>
        <p:nvPicPr>
          <p:cNvPr id="17" name="Picture 16" descr="A black background with a black square&#10;&#10;AI-generated content may be incorrect.">
            <a:extLst>
              <a:ext uri="{FF2B5EF4-FFF2-40B4-BE49-F238E27FC236}">
                <a16:creationId xmlns:a16="http://schemas.microsoft.com/office/drawing/2014/main" id="{C1EAF02D-20C1-8049-9649-DD0B458370C3}"/>
              </a:ext>
            </a:extLst>
          </p:cNvPr>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449174" y="1559593"/>
            <a:ext cx="1452882" cy="1452882"/>
          </a:xfrm>
          <a:prstGeom prst="rect">
            <a:avLst/>
          </a:prstGeom>
        </p:spPr>
      </p:pic>
      <p:sp>
        <p:nvSpPr>
          <p:cNvPr id="18" name="TextBox 17">
            <a:extLst>
              <a:ext uri="{FF2B5EF4-FFF2-40B4-BE49-F238E27FC236}">
                <a16:creationId xmlns:a16="http://schemas.microsoft.com/office/drawing/2014/main" id="{62190F4D-3B29-3BF8-06C4-71A0934D2BBB}"/>
              </a:ext>
            </a:extLst>
          </p:cNvPr>
          <p:cNvSpPr txBox="1"/>
          <p:nvPr/>
        </p:nvSpPr>
        <p:spPr>
          <a:xfrm>
            <a:off x="1609300" y="4408477"/>
            <a:ext cx="2476336" cy="1077218"/>
          </a:xfrm>
          <a:prstGeom prst="rect">
            <a:avLst/>
          </a:prstGeom>
          <a:noFill/>
        </p:spPr>
        <p:txBody>
          <a:bodyPr wrap="square" rtlCol="0">
            <a:spAutoFit/>
          </a:bodyPr>
          <a:lstStyle/>
          <a:p>
            <a:r>
              <a:rPr lang="en-US" sz="2800" b="1" dirty="0">
                <a:solidFill>
                  <a:schemeClr val="accent1"/>
                </a:solidFill>
                <a:latin typeface="Poppins" panose="00000500000000000000" pitchFamily="2" charset="0"/>
                <a:cs typeface="Poppins" panose="00000500000000000000" pitchFamily="2" charset="0"/>
              </a:rPr>
              <a:t>UGX 177 Bn</a:t>
            </a:r>
          </a:p>
          <a:p>
            <a:r>
              <a:rPr lang="en-US" dirty="0">
                <a:solidFill>
                  <a:schemeClr val="accent1"/>
                </a:solidFill>
                <a:latin typeface="Poppins" panose="00000500000000000000" pitchFamily="2" charset="0"/>
                <a:cs typeface="Poppins" panose="00000500000000000000" pitchFamily="2" charset="0"/>
              </a:rPr>
              <a:t>Average Monthly Contributions</a:t>
            </a:r>
          </a:p>
        </p:txBody>
      </p:sp>
      <p:sp>
        <p:nvSpPr>
          <p:cNvPr id="20" name="TextBox 19">
            <a:extLst>
              <a:ext uri="{FF2B5EF4-FFF2-40B4-BE49-F238E27FC236}">
                <a16:creationId xmlns:a16="http://schemas.microsoft.com/office/drawing/2014/main" id="{99FAD7C4-2F0F-718D-C210-BB37F0403EA4}"/>
              </a:ext>
            </a:extLst>
          </p:cNvPr>
          <p:cNvSpPr txBox="1"/>
          <p:nvPr/>
        </p:nvSpPr>
        <p:spPr>
          <a:xfrm>
            <a:off x="5890594" y="1784958"/>
            <a:ext cx="2470370" cy="1077218"/>
          </a:xfrm>
          <a:prstGeom prst="rect">
            <a:avLst/>
          </a:prstGeom>
          <a:noFill/>
        </p:spPr>
        <p:txBody>
          <a:bodyPr wrap="square" rtlCol="0">
            <a:spAutoFit/>
          </a:bodyPr>
          <a:lstStyle/>
          <a:p>
            <a:r>
              <a:rPr lang="en-US" sz="3200" b="1" dirty="0">
                <a:solidFill>
                  <a:schemeClr val="accent1"/>
                </a:solidFill>
                <a:latin typeface="Poppins" panose="00000500000000000000" pitchFamily="2" charset="0"/>
                <a:cs typeface="Poppins" panose="00000500000000000000" pitchFamily="2" charset="0"/>
              </a:rPr>
              <a:t>1.78 M</a:t>
            </a:r>
            <a:endParaRPr lang="en-US" sz="3200" dirty="0">
              <a:solidFill>
                <a:schemeClr val="accent1"/>
              </a:solidFill>
              <a:latin typeface="Poppins" panose="00000500000000000000" pitchFamily="2" charset="0"/>
              <a:cs typeface="Poppins" panose="00000500000000000000" pitchFamily="2" charset="0"/>
            </a:endParaRPr>
          </a:p>
          <a:p>
            <a:r>
              <a:rPr lang="en-US" sz="1600" dirty="0">
                <a:solidFill>
                  <a:schemeClr val="accent1"/>
                </a:solidFill>
                <a:latin typeface="Poppins" panose="00000500000000000000" pitchFamily="2" charset="0"/>
                <a:cs typeface="Poppins" panose="00000500000000000000" pitchFamily="2" charset="0"/>
              </a:rPr>
              <a:t>Active Membership</a:t>
            </a:r>
          </a:p>
          <a:p>
            <a:endParaRPr lang="en-US" sz="1600" dirty="0">
              <a:solidFill>
                <a:schemeClr val="accent1"/>
              </a:solidFill>
              <a:latin typeface="Poppins" panose="00000500000000000000" pitchFamily="2" charset="0"/>
              <a:cs typeface="Poppins" panose="00000500000000000000" pitchFamily="2" charset="0"/>
            </a:endParaRPr>
          </a:p>
        </p:txBody>
      </p:sp>
      <p:pic>
        <p:nvPicPr>
          <p:cNvPr id="22" name="Picture 21" descr="A black background with a black square&#10;&#10;AI-generated content may be incorrect.">
            <a:extLst>
              <a:ext uri="{FF2B5EF4-FFF2-40B4-BE49-F238E27FC236}">
                <a16:creationId xmlns:a16="http://schemas.microsoft.com/office/drawing/2014/main" id="{6BDF83A9-D336-F768-0AE8-BC8FCF6AD92B}"/>
              </a:ext>
            </a:extLst>
          </p:cNvPr>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437006" y="1863428"/>
            <a:ext cx="1219209" cy="1219209"/>
          </a:xfrm>
          <a:prstGeom prst="rect">
            <a:avLst/>
          </a:prstGeom>
        </p:spPr>
      </p:pic>
      <p:sp>
        <p:nvSpPr>
          <p:cNvPr id="36" name="TextBox 35">
            <a:extLst>
              <a:ext uri="{FF2B5EF4-FFF2-40B4-BE49-F238E27FC236}">
                <a16:creationId xmlns:a16="http://schemas.microsoft.com/office/drawing/2014/main" id="{14DD6764-E9D2-A75D-7313-25274DC530F6}"/>
              </a:ext>
            </a:extLst>
          </p:cNvPr>
          <p:cNvSpPr txBox="1"/>
          <p:nvPr/>
        </p:nvSpPr>
        <p:spPr>
          <a:xfrm>
            <a:off x="132898" y="808564"/>
            <a:ext cx="4612160" cy="369332"/>
          </a:xfrm>
          <a:prstGeom prst="rect">
            <a:avLst/>
          </a:prstGeom>
          <a:noFill/>
        </p:spPr>
        <p:txBody>
          <a:bodyPr wrap="none">
            <a:spAutoFit/>
          </a:bodyPr>
          <a:lstStyle/>
          <a:p>
            <a:r>
              <a:rPr dirty="0">
                <a:solidFill>
                  <a:schemeClr val="accent1"/>
                </a:solidFill>
                <a:latin typeface="Poppins" panose="00000500000000000000" pitchFamily="2" charset="0"/>
                <a:cs typeface="Poppins" panose="00000500000000000000" pitchFamily="2" charset="0"/>
              </a:rPr>
              <a:t>FY 2024/25 (Year ended 30 June 2025)</a:t>
            </a:r>
          </a:p>
        </p:txBody>
      </p:sp>
      <p:sp>
        <p:nvSpPr>
          <p:cNvPr id="37" name="TextBox 36">
            <a:extLst>
              <a:ext uri="{FF2B5EF4-FFF2-40B4-BE49-F238E27FC236}">
                <a16:creationId xmlns:a16="http://schemas.microsoft.com/office/drawing/2014/main" id="{B1AC970B-B2B0-FCD9-55C3-FF749D14BD7B}"/>
              </a:ext>
            </a:extLst>
          </p:cNvPr>
          <p:cNvSpPr txBox="1"/>
          <p:nvPr/>
        </p:nvSpPr>
        <p:spPr>
          <a:xfrm>
            <a:off x="9805217" y="1757678"/>
            <a:ext cx="2274487" cy="800219"/>
          </a:xfrm>
          <a:prstGeom prst="rect">
            <a:avLst/>
          </a:prstGeom>
          <a:noFill/>
        </p:spPr>
        <p:txBody>
          <a:bodyPr wrap="square" rtlCol="0">
            <a:spAutoFit/>
          </a:bodyPr>
          <a:lstStyle/>
          <a:p>
            <a:r>
              <a:rPr lang="en-US" sz="2800" b="1" dirty="0">
                <a:solidFill>
                  <a:schemeClr val="accent1"/>
                </a:solidFill>
                <a:latin typeface="Poppins" panose="00000500000000000000" pitchFamily="2" charset="0"/>
                <a:cs typeface="Poppins" panose="00000500000000000000" pitchFamily="2" charset="0"/>
              </a:rPr>
              <a:t>UGX 1.32 Tn</a:t>
            </a:r>
          </a:p>
          <a:p>
            <a:r>
              <a:rPr lang="en-US" dirty="0">
                <a:solidFill>
                  <a:schemeClr val="accent1"/>
                </a:solidFill>
                <a:latin typeface="Poppins" panose="00000500000000000000" pitchFamily="2" charset="0"/>
                <a:cs typeface="Poppins" panose="00000500000000000000" pitchFamily="2" charset="0"/>
              </a:rPr>
              <a:t>Benefits Paid out</a:t>
            </a:r>
          </a:p>
        </p:txBody>
      </p:sp>
      <p:sp>
        <p:nvSpPr>
          <p:cNvPr id="39" name="TextBox 38">
            <a:extLst>
              <a:ext uri="{FF2B5EF4-FFF2-40B4-BE49-F238E27FC236}">
                <a16:creationId xmlns:a16="http://schemas.microsoft.com/office/drawing/2014/main" id="{4FE5CC7A-544D-6C67-0D88-6AA738B395B9}"/>
              </a:ext>
            </a:extLst>
          </p:cNvPr>
          <p:cNvSpPr txBox="1"/>
          <p:nvPr/>
        </p:nvSpPr>
        <p:spPr>
          <a:xfrm>
            <a:off x="6088628" y="4293004"/>
            <a:ext cx="2146300" cy="1077218"/>
          </a:xfrm>
          <a:prstGeom prst="rect">
            <a:avLst/>
          </a:prstGeom>
          <a:noFill/>
        </p:spPr>
        <p:txBody>
          <a:bodyPr wrap="square" rtlCol="0">
            <a:spAutoFit/>
          </a:bodyPr>
          <a:lstStyle/>
          <a:p>
            <a:r>
              <a:rPr lang="en-US" sz="2800" b="1" dirty="0">
                <a:solidFill>
                  <a:schemeClr val="accent1"/>
                </a:solidFill>
                <a:latin typeface="Poppins" panose="00000500000000000000" pitchFamily="2" charset="0"/>
                <a:cs typeface="Poppins" panose="00000500000000000000" pitchFamily="2" charset="0"/>
              </a:rPr>
              <a:t>UGX 2.13Tn </a:t>
            </a:r>
            <a:r>
              <a:rPr lang="en-US" dirty="0">
                <a:solidFill>
                  <a:schemeClr val="accent1"/>
                </a:solidFill>
                <a:latin typeface="Poppins" panose="00000500000000000000" pitchFamily="2" charset="0"/>
                <a:cs typeface="Poppins" panose="00000500000000000000" pitchFamily="2" charset="0"/>
              </a:rPr>
              <a:t>Annual Contributions</a:t>
            </a:r>
          </a:p>
        </p:txBody>
      </p:sp>
      <p:pic>
        <p:nvPicPr>
          <p:cNvPr id="40" name="Picture 12">
            <a:extLst>
              <a:ext uri="{FF2B5EF4-FFF2-40B4-BE49-F238E27FC236}">
                <a16:creationId xmlns:a16="http://schemas.microsoft.com/office/drawing/2014/main" id="{75BCA6E5-2F45-CDF2-685C-34E4DF986057}"/>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4440582" y="4145966"/>
            <a:ext cx="1569660" cy="1569660"/>
          </a:xfrm>
          <a:prstGeom prst="rect">
            <a:avLst/>
          </a:prstGeom>
        </p:spPr>
      </p:pic>
      <p:sp>
        <p:nvSpPr>
          <p:cNvPr id="41" name="Rounded Rectangle 15">
            <a:extLst>
              <a:ext uri="{FF2B5EF4-FFF2-40B4-BE49-F238E27FC236}">
                <a16:creationId xmlns:a16="http://schemas.microsoft.com/office/drawing/2014/main" id="{3DCBE3F1-A43B-354A-4694-6E8A83F1F3FB}"/>
              </a:ext>
            </a:extLst>
          </p:cNvPr>
          <p:cNvSpPr/>
          <p:nvPr/>
        </p:nvSpPr>
        <p:spPr>
          <a:xfrm>
            <a:off x="2267712" y="5856018"/>
            <a:ext cx="9144000" cy="914400"/>
          </a:xfrm>
          <a:prstGeom prst="roundRect">
            <a:avLst/>
          </a:prstGeom>
          <a:solidFill>
            <a:srgbClr val="E6E6E6"/>
          </a:solidFill>
        </p:spPr>
        <p:style>
          <a:lnRef idx="1">
            <a:schemeClr val="accent1"/>
          </a:lnRef>
          <a:fillRef idx="3">
            <a:schemeClr val="accent1"/>
          </a:fillRef>
          <a:effectRef idx="2">
            <a:schemeClr val="accent1"/>
          </a:effectRef>
          <a:fontRef idx="minor">
            <a:schemeClr val="lt1"/>
          </a:fontRef>
        </p:style>
        <p:txBody>
          <a:bodyPr rtlCol="0" anchor="ctr"/>
          <a:lstStyle/>
          <a:p>
            <a:r>
              <a:rPr dirty="0">
                <a:solidFill>
                  <a:schemeClr val="accent1"/>
                </a:solidFill>
              </a:rPr>
              <a:t>Our Purpose: </a:t>
            </a:r>
            <a:r>
              <a:rPr lang="en-US" dirty="0">
                <a:solidFill>
                  <a:schemeClr val="accent1"/>
                </a:solidFill>
              </a:rPr>
              <a:t>To make lives better by passionately dedicating ourselves to making saving a way of life, enabling more people to improve their well-being.</a:t>
            </a:r>
            <a:endParaRPr dirty="0">
              <a:solidFill>
                <a:schemeClr val="accent1"/>
              </a:solidFill>
            </a:endParaRPr>
          </a:p>
        </p:txBody>
      </p:sp>
    </p:spTree>
    <p:extLst>
      <p:ext uri="{BB962C8B-B14F-4D97-AF65-F5344CB8AC3E}">
        <p14:creationId xmlns:p14="http://schemas.microsoft.com/office/powerpoint/2010/main" val="3987819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F5FDD-DBFB-9E9A-AC17-DA3E91DECD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2182D5-2677-922B-AAA3-12BAB3DA94AD}"/>
              </a:ext>
            </a:extLst>
          </p:cNvPr>
          <p:cNvSpPr/>
          <p:nvPr/>
        </p:nvSpPr>
        <p:spPr>
          <a:xfrm>
            <a:off x="0" y="0"/>
            <a:ext cx="12191695" cy="749808"/>
          </a:xfrm>
          <a:prstGeom prst="rect">
            <a:avLst/>
          </a:prstGeom>
          <a:solidFill>
            <a:srgbClr val="003A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ight Triangle 4">
            <a:extLst>
              <a:ext uri="{FF2B5EF4-FFF2-40B4-BE49-F238E27FC236}">
                <a16:creationId xmlns:a16="http://schemas.microsoft.com/office/drawing/2014/main" id="{982E90AB-5B28-4A1F-A9CF-756030A7B677}"/>
              </a:ext>
            </a:extLst>
          </p:cNvPr>
          <p:cNvSpPr/>
          <p:nvPr/>
        </p:nvSpPr>
        <p:spPr>
          <a:xfrm>
            <a:off x="11448288" y="18288"/>
            <a:ext cx="731520" cy="731520"/>
          </a:xfrm>
          <a:prstGeom prst="rtTriangle">
            <a:avLst/>
          </a:prstGeom>
          <a:solidFill>
            <a:srgbClr val="FFF7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CF099DCE-1887-FDC7-25D1-51E0B7E32ECE}"/>
              </a:ext>
            </a:extLst>
          </p:cNvPr>
          <p:cNvSpPr txBox="1"/>
          <p:nvPr/>
        </p:nvSpPr>
        <p:spPr>
          <a:xfrm>
            <a:off x="4107883" y="148451"/>
            <a:ext cx="2979791" cy="403187"/>
          </a:xfrm>
          <a:prstGeom prst="rect">
            <a:avLst/>
          </a:prstGeom>
          <a:noFill/>
        </p:spPr>
        <p:txBody>
          <a:bodyPr wrap="none" lIns="18288" tIns="9144" rIns="18288" bIns="9144">
            <a:spAutoFit/>
          </a:bodyPr>
          <a:lstStyle/>
          <a:p>
            <a:pPr algn="ctr">
              <a:defRPr sz="2500" b="1">
                <a:solidFill>
                  <a:srgbClr val="FFFFFF"/>
                </a:solidFill>
                <a:latin typeface="Aptos"/>
              </a:defRPr>
            </a:pPr>
            <a:r>
              <a:rPr lang="en-US" dirty="0"/>
              <a:t>NSSF INVESTMENTS</a:t>
            </a:r>
            <a:endParaRPr dirty="0"/>
          </a:p>
        </p:txBody>
      </p:sp>
      <p:sp>
        <p:nvSpPr>
          <p:cNvPr id="11" name="Rectangle 10">
            <a:extLst>
              <a:ext uri="{FF2B5EF4-FFF2-40B4-BE49-F238E27FC236}">
                <a16:creationId xmlns:a16="http://schemas.microsoft.com/office/drawing/2014/main" id="{B92067CD-A610-E689-37E1-AEE695188131}"/>
              </a:ext>
            </a:extLst>
          </p:cNvPr>
          <p:cNvSpPr/>
          <p:nvPr/>
        </p:nvSpPr>
        <p:spPr>
          <a:xfrm>
            <a:off x="11173968" y="118872"/>
            <a:ext cx="13716"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055422C7-E7E1-8B81-9CD5-13E042283209}"/>
              </a:ext>
            </a:extLst>
          </p:cNvPr>
          <p:cNvSpPr txBox="1"/>
          <p:nvPr/>
        </p:nvSpPr>
        <p:spPr>
          <a:xfrm>
            <a:off x="7498079" y="2432303"/>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1</a:t>
            </a:r>
          </a:p>
        </p:txBody>
      </p:sp>
      <p:pic>
        <p:nvPicPr>
          <p:cNvPr id="47" name="Picture 46">
            <a:extLst>
              <a:ext uri="{FF2B5EF4-FFF2-40B4-BE49-F238E27FC236}">
                <a16:creationId xmlns:a16="http://schemas.microsoft.com/office/drawing/2014/main" id="{4BAF90F7-61D9-FAC3-C56F-B5E29BCB0715}"/>
              </a:ext>
            </a:extLst>
          </p:cNvPr>
          <p:cNvPicPr>
            <a:picLocks noChangeAspect="1"/>
          </p:cNvPicPr>
          <p:nvPr/>
        </p:nvPicPr>
        <p:blipFill>
          <a:blip r:embed="rId3"/>
          <a:stretch>
            <a:fillRect/>
          </a:stretch>
        </p:blipFill>
        <p:spPr>
          <a:xfrm>
            <a:off x="10681567" y="1060511"/>
            <a:ext cx="1096562" cy="1096562"/>
          </a:xfrm>
          <a:prstGeom prst="rect">
            <a:avLst/>
          </a:prstGeom>
        </p:spPr>
      </p:pic>
      <p:sp>
        <p:nvSpPr>
          <p:cNvPr id="48" name="TextBox 47">
            <a:extLst>
              <a:ext uri="{FF2B5EF4-FFF2-40B4-BE49-F238E27FC236}">
                <a16:creationId xmlns:a16="http://schemas.microsoft.com/office/drawing/2014/main" id="{E3167034-F1A5-D36D-8C28-4797BDC8AAC9}"/>
              </a:ext>
            </a:extLst>
          </p:cNvPr>
          <p:cNvSpPr txBox="1"/>
          <p:nvPr/>
        </p:nvSpPr>
        <p:spPr>
          <a:xfrm>
            <a:off x="11185565" y="6213985"/>
            <a:ext cx="941314" cy="353943"/>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15" normalizeH="0" baseline="0" noProof="0" dirty="0">
                <a:ln>
                  <a:noFill/>
                </a:ln>
                <a:solidFill>
                  <a:srgbClr val="44546A"/>
                </a:solidFill>
                <a:effectLst/>
                <a:uLnTx/>
                <a:uFillTx/>
                <a:latin typeface="Poppins" pitchFamily="2" charset="77"/>
                <a:ea typeface="+mn-ea"/>
                <a:cs typeface="Poppins" pitchFamily="2" charset="77"/>
              </a:rPr>
              <a:t>Etc..</a:t>
            </a:r>
          </a:p>
        </p:txBody>
      </p:sp>
      <p:graphicFrame>
        <p:nvGraphicFramePr>
          <p:cNvPr id="49" name="Chart 48">
            <a:extLst>
              <a:ext uri="{FF2B5EF4-FFF2-40B4-BE49-F238E27FC236}">
                <a16:creationId xmlns:a16="http://schemas.microsoft.com/office/drawing/2014/main" id="{2B458DE4-3BA9-6960-F550-74FE1C00D7FF}"/>
              </a:ext>
            </a:extLst>
          </p:cNvPr>
          <p:cNvGraphicFramePr>
            <a:graphicFrameLocks/>
          </p:cNvGraphicFramePr>
          <p:nvPr>
            <p:extLst>
              <p:ext uri="{D42A27DB-BD31-4B8C-83A1-F6EECF244321}">
                <p14:modId xmlns:p14="http://schemas.microsoft.com/office/powerpoint/2010/main" val="1446787013"/>
              </p:ext>
            </p:extLst>
          </p:nvPr>
        </p:nvGraphicFramePr>
        <p:xfrm>
          <a:off x="144957" y="898259"/>
          <a:ext cx="4322621" cy="3895049"/>
        </p:xfrm>
        <a:graphic>
          <a:graphicData uri="http://schemas.openxmlformats.org/drawingml/2006/chart">
            <c:chart xmlns:c="http://schemas.openxmlformats.org/drawingml/2006/chart" xmlns:r="http://schemas.openxmlformats.org/officeDocument/2006/relationships" r:id="rId4"/>
          </a:graphicData>
        </a:graphic>
      </p:graphicFrame>
      <p:pic>
        <p:nvPicPr>
          <p:cNvPr id="50" name="Picture 49">
            <a:extLst>
              <a:ext uri="{FF2B5EF4-FFF2-40B4-BE49-F238E27FC236}">
                <a16:creationId xmlns:a16="http://schemas.microsoft.com/office/drawing/2014/main" id="{17EC9756-DB68-7BEA-B59B-DE0E5D1DCA6E}"/>
              </a:ext>
            </a:extLst>
          </p:cNvPr>
          <p:cNvPicPr>
            <a:picLocks noChangeAspect="1"/>
          </p:cNvPicPr>
          <p:nvPr/>
        </p:nvPicPr>
        <p:blipFill>
          <a:blip r:embed="rId5"/>
          <a:stretch>
            <a:fillRect/>
          </a:stretch>
        </p:blipFill>
        <p:spPr>
          <a:xfrm>
            <a:off x="4709310" y="1010471"/>
            <a:ext cx="1136961" cy="1136961"/>
          </a:xfrm>
          <a:prstGeom prst="rect">
            <a:avLst/>
          </a:prstGeom>
        </p:spPr>
      </p:pic>
      <p:pic>
        <p:nvPicPr>
          <p:cNvPr id="51" name="Picture 50">
            <a:extLst>
              <a:ext uri="{FF2B5EF4-FFF2-40B4-BE49-F238E27FC236}">
                <a16:creationId xmlns:a16="http://schemas.microsoft.com/office/drawing/2014/main" id="{0D8029CE-1B9B-5D36-E0AB-B087BABC039B}"/>
              </a:ext>
            </a:extLst>
          </p:cNvPr>
          <p:cNvPicPr>
            <a:picLocks noChangeAspect="1"/>
          </p:cNvPicPr>
          <p:nvPr/>
        </p:nvPicPr>
        <p:blipFill>
          <a:blip r:embed="rId6"/>
          <a:stretch>
            <a:fillRect/>
          </a:stretch>
        </p:blipFill>
        <p:spPr>
          <a:xfrm>
            <a:off x="8070351" y="2602402"/>
            <a:ext cx="1254803" cy="1091424"/>
          </a:xfrm>
          <a:prstGeom prst="rect">
            <a:avLst/>
          </a:prstGeom>
        </p:spPr>
      </p:pic>
      <p:pic>
        <p:nvPicPr>
          <p:cNvPr id="52" name="Picture 51">
            <a:extLst>
              <a:ext uri="{FF2B5EF4-FFF2-40B4-BE49-F238E27FC236}">
                <a16:creationId xmlns:a16="http://schemas.microsoft.com/office/drawing/2014/main" id="{65502D96-497C-6EE0-270E-74816782212A}"/>
              </a:ext>
            </a:extLst>
          </p:cNvPr>
          <p:cNvPicPr>
            <a:picLocks noChangeAspect="1"/>
          </p:cNvPicPr>
          <p:nvPr/>
        </p:nvPicPr>
        <p:blipFill>
          <a:blip r:embed="rId7"/>
          <a:stretch>
            <a:fillRect/>
          </a:stretch>
        </p:blipFill>
        <p:spPr>
          <a:xfrm>
            <a:off x="10663233" y="4143203"/>
            <a:ext cx="1231851" cy="1152163"/>
          </a:xfrm>
          <a:prstGeom prst="rect">
            <a:avLst/>
          </a:prstGeom>
        </p:spPr>
      </p:pic>
      <p:pic>
        <p:nvPicPr>
          <p:cNvPr id="53" name="Picture 52">
            <a:extLst>
              <a:ext uri="{FF2B5EF4-FFF2-40B4-BE49-F238E27FC236}">
                <a16:creationId xmlns:a16="http://schemas.microsoft.com/office/drawing/2014/main" id="{BF6A85E4-B405-C9BD-A956-FA99CDF694F9}"/>
              </a:ext>
            </a:extLst>
          </p:cNvPr>
          <p:cNvPicPr>
            <a:picLocks noChangeAspect="1"/>
          </p:cNvPicPr>
          <p:nvPr/>
        </p:nvPicPr>
        <p:blipFill>
          <a:blip r:embed="rId8"/>
          <a:stretch>
            <a:fillRect/>
          </a:stretch>
        </p:blipFill>
        <p:spPr>
          <a:xfrm>
            <a:off x="6246507" y="1020112"/>
            <a:ext cx="1081744" cy="1136961"/>
          </a:xfrm>
          <a:prstGeom prst="rect">
            <a:avLst/>
          </a:prstGeom>
        </p:spPr>
      </p:pic>
      <p:pic>
        <p:nvPicPr>
          <p:cNvPr id="54" name="Picture 53">
            <a:extLst>
              <a:ext uri="{FF2B5EF4-FFF2-40B4-BE49-F238E27FC236}">
                <a16:creationId xmlns:a16="http://schemas.microsoft.com/office/drawing/2014/main" id="{2B3E9806-81AC-CB23-221D-37C0F44575C7}"/>
              </a:ext>
            </a:extLst>
          </p:cNvPr>
          <p:cNvPicPr>
            <a:picLocks noChangeAspect="1"/>
          </p:cNvPicPr>
          <p:nvPr/>
        </p:nvPicPr>
        <p:blipFill>
          <a:blip r:embed="rId9"/>
          <a:stretch>
            <a:fillRect/>
          </a:stretch>
        </p:blipFill>
        <p:spPr>
          <a:xfrm>
            <a:off x="9183108" y="4121337"/>
            <a:ext cx="1301270" cy="1332257"/>
          </a:xfrm>
          <a:prstGeom prst="rect">
            <a:avLst/>
          </a:prstGeom>
        </p:spPr>
      </p:pic>
      <p:pic>
        <p:nvPicPr>
          <p:cNvPr id="55" name="Picture 54">
            <a:extLst>
              <a:ext uri="{FF2B5EF4-FFF2-40B4-BE49-F238E27FC236}">
                <a16:creationId xmlns:a16="http://schemas.microsoft.com/office/drawing/2014/main" id="{2D9CDAAD-9C20-DD1F-98B6-AFBC7B6F29EF}"/>
              </a:ext>
            </a:extLst>
          </p:cNvPr>
          <p:cNvPicPr>
            <a:picLocks noChangeAspect="1"/>
          </p:cNvPicPr>
          <p:nvPr/>
        </p:nvPicPr>
        <p:blipFill>
          <a:blip r:embed="rId10"/>
          <a:stretch>
            <a:fillRect/>
          </a:stretch>
        </p:blipFill>
        <p:spPr>
          <a:xfrm>
            <a:off x="4687891" y="2523534"/>
            <a:ext cx="1175430" cy="1175430"/>
          </a:xfrm>
          <a:prstGeom prst="rect">
            <a:avLst/>
          </a:prstGeom>
        </p:spPr>
      </p:pic>
      <p:pic>
        <p:nvPicPr>
          <p:cNvPr id="56" name="Picture 55">
            <a:extLst>
              <a:ext uri="{FF2B5EF4-FFF2-40B4-BE49-F238E27FC236}">
                <a16:creationId xmlns:a16="http://schemas.microsoft.com/office/drawing/2014/main" id="{FC9FA0DE-A27C-792B-3F0A-EC7A75995A9B}"/>
              </a:ext>
            </a:extLst>
          </p:cNvPr>
          <p:cNvPicPr>
            <a:picLocks noChangeAspect="1"/>
          </p:cNvPicPr>
          <p:nvPr/>
        </p:nvPicPr>
        <p:blipFill>
          <a:blip r:embed="rId11"/>
          <a:stretch>
            <a:fillRect/>
          </a:stretch>
        </p:blipFill>
        <p:spPr>
          <a:xfrm>
            <a:off x="4543587" y="5501266"/>
            <a:ext cx="1301271" cy="1301271"/>
          </a:xfrm>
          <a:prstGeom prst="rect">
            <a:avLst/>
          </a:prstGeom>
        </p:spPr>
      </p:pic>
      <p:pic>
        <p:nvPicPr>
          <p:cNvPr id="57" name="Picture 56">
            <a:extLst>
              <a:ext uri="{FF2B5EF4-FFF2-40B4-BE49-F238E27FC236}">
                <a16:creationId xmlns:a16="http://schemas.microsoft.com/office/drawing/2014/main" id="{9A9FE6E8-23D1-021F-5327-DB7AE419B21E}"/>
              </a:ext>
            </a:extLst>
          </p:cNvPr>
          <p:cNvPicPr>
            <a:picLocks noChangeAspect="1"/>
          </p:cNvPicPr>
          <p:nvPr/>
        </p:nvPicPr>
        <p:blipFill>
          <a:blip r:embed="rId12"/>
          <a:stretch>
            <a:fillRect/>
          </a:stretch>
        </p:blipFill>
        <p:spPr>
          <a:xfrm>
            <a:off x="7672046" y="5583416"/>
            <a:ext cx="1301271" cy="1219121"/>
          </a:xfrm>
          <a:prstGeom prst="rect">
            <a:avLst/>
          </a:prstGeom>
        </p:spPr>
      </p:pic>
      <p:pic>
        <p:nvPicPr>
          <p:cNvPr id="58" name="Picture 57">
            <a:extLst>
              <a:ext uri="{FF2B5EF4-FFF2-40B4-BE49-F238E27FC236}">
                <a16:creationId xmlns:a16="http://schemas.microsoft.com/office/drawing/2014/main" id="{8F8590C9-0F3E-CA9C-5988-431CCFB39B1C}"/>
              </a:ext>
            </a:extLst>
          </p:cNvPr>
          <p:cNvPicPr>
            <a:picLocks noChangeAspect="1"/>
          </p:cNvPicPr>
          <p:nvPr/>
        </p:nvPicPr>
        <p:blipFill>
          <a:blip r:embed="rId13"/>
          <a:stretch>
            <a:fillRect/>
          </a:stretch>
        </p:blipFill>
        <p:spPr>
          <a:xfrm>
            <a:off x="8865448" y="1053090"/>
            <a:ext cx="1502506" cy="1062461"/>
          </a:xfrm>
          <a:prstGeom prst="rect">
            <a:avLst/>
          </a:prstGeom>
        </p:spPr>
      </p:pic>
      <p:pic>
        <p:nvPicPr>
          <p:cNvPr id="59" name="Picture 58">
            <a:extLst>
              <a:ext uri="{FF2B5EF4-FFF2-40B4-BE49-F238E27FC236}">
                <a16:creationId xmlns:a16="http://schemas.microsoft.com/office/drawing/2014/main" id="{FC68D609-4402-5D6A-2C5C-23E462B2B1BE}"/>
              </a:ext>
            </a:extLst>
          </p:cNvPr>
          <p:cNvPicPr>
            <a:picLocks noChangeAspect="1"/>
          </p:cNvPicPr>
          <p:nvPr/>
        </p:nvPicPr>
        <p:blipFill>
          <a:blip r:embed="rId14"/>
          <a:stretch>
            <a:fillRect/>
          </a:stretch>
        </p:blipFill>
        <p:spPr>
          <a:xfrm>
            <a:off x="7635239" y="4072917"/>
            <a:ext cx="1338078" cy="1338078"/>
          </a:xfrm>
          <a:prstGeom prst="rect">
            <a:avLst/>
          </a:prstGeom>
        </p:spPr>
      </p:pic>
      <p:pic>
        <p:nvPicPr>
          <p:cNvPr id="6" name="Picture 5">
            <a:extLst>
              <a:ext uri="{FF2B5EF4-FFF2-40B4-BE49-F238E27FC236}">
                <a16:creationId xmlns:a16="http://schemas.microsoft.com/office/drawing/2014/main" id="{28985C2C-7CBC-BD43-C6A2-FA2D794A9ADD}"/>
              </a:ext>
            </a:extLst>
          </p:cNvPr>
          <p:cNvPicPr>
            <a:picLocks noChangeAspect="1"/>
          </p:cNvPicPr>
          <p:nvPr/>
        </p:nvPicPr>
        <p:blipFill>
          <a:blip r:embed="rId15"/>
          <a:stretch>
            <a:fillRect/>
          </a:stretch>
        </p:blipFill>
        <p:spPr>
          <a:xfrm>
            <a:off x="9325154" y="2569463"/>
            <a:ext cx="1338079" cy="1298093"/>
          </a:xfrm>
          <a:prstGeom prst="rect">
            <a:avLst/>
          </a:prstGeom>
        </p:spPr>
      </p:pic>
      <p:pic>
        <p:nvPicPr>
          <p:cNvPr id="12" name="Picture 11">
            <a:extLst>
              <a:ext uri="{FF2B5EF4-FFF2-40B4-BE49-F238E27FC236}">
                <a16:creationId xmlns:a16="http://schemas.microsoft.com/office/drawing/2014/main" id="{5AFA6E7B-2068-DE7E-E390-C8E549820C1E}"/>
              </a:ext>
            </a:extLst>
          </p:cNvPr>
          <p:cNvPicPr>
            <a:picLocks noChangeAspect="1"/>
          </p:cNvPicPr>
          <p:nvPr/>
        </p:nvPicPr>
        <p:blipFill>
          <a:blip r:embed="rId16"/>
          <a:stretch>
            <a:fillRect/>
          </a:stretch>
        </p:blipFill>
        <p:spPr>
          <a:xfrm>
            <a:off x="6136623" y="2606130"/>
            <a:ext cx="1739294" cy="981177"/>
          </a:xfrm>
          <a:prstGeom prst="rect">
            <a:avLst/>
          </a:prstGeom>
        </p:spPr>
      </p:pic>
      <p:pic>
        <p:nvPicPr>
          <p:cNvPr id="14" name="Picture 13">
            <a:extLst>
              <a:ext uri="{FF2B5EF4-FFF2-40B4-BE49-F238E27FC236}">
                <a16:creationId xmlns:a16="http://schemas.microsoft.com/office/drawing/2014/main" id="{5AE83E51-4117-3105-90B0-D544A254FA5B}"/>
              </a:ext>
            </a:extLst>
          </p:cNvPr>
          <p:cNvPicPr>
            <a:picLocks noChangeAspect="1"/>
          </p:cNvPicPr>
          <p:nvPr/>
        </p:nvPicPr>
        <p:blipFill>
          <a:blip r:embed="rId17"/>
          <a:stretch>
            <a:fillRect/>
          </a:stretch>
        </p:blipFill>
        <p:spPr>
          <a:xfrm>
            <a:off x="7562106" y="1084971"/>
            <a:ext cx="1135647" cy="1113896"/>
          </a:xfrm>
          <a:prstGeom prst="rect">
            <a:avLst/>
          </a:prstGeom>
        </p:spPr>
      </p:pic>
      <p:pic>
        <p:nvPicPr>
          <p:cNvPr id="16" name="Picture 15">
            <a:extLst>
              <a:ext uri="{FF2B5EF4-FFF2-40B4-BE49-F238E27FC236}">
                <a16:creationId xmlns:a16="http://schemas.microsoft.com/office/drawing/2014/main" id="{E0B376FE-7071-96C4-6FE3-3A93C482C479}"/>
              </a:ext>
            </a:extLst>
          </p:cNvPr>
          <p:cNvPicPr>
            <a:picLocks noChangeAspect="1"/>
          </p:cNvPicPr>
          <p:nvPr/>
        </p:nvPicPr>
        <p:blipFill>
          <a:blip r:embed="rId18"/>
          <a:stretch>
            <a:fillRect/>
          </a:stretch>
        </p:blipFill>
        <p:spPr>
          <a:xfrm>
            <a:off x="10721507" y="2666413"/>
            <a:ext cx="1237629" cy="1229989"/>
          </a:xfrm>
          <a:prstGeom prst="rect">
            <a:avLst/>
          </a:prstGeom>
        </p:spPr>
      </p:pic>
      <p:pic>
        <p:nvPicPr>
          <p:cNvPr id="18" name="Picture 17">
            <a:extLst>
              <a:ext uri="{FF2B5EF4-FFF2-40B4-BE49-F238E27FC236}">
                <a16:creationId xmlns:a16="http://schemas.microsoft.com/office/drawing/2014/main" id="{E721B955-D622-96F9-2CE5-9B93A8F361FA}"/>
              </a:ext>
            </a:extLst>
          </p:cNvPr>
          <p:cNvPicPr>
            <a:picLocks noChangeAspect="1"/>
          </p:cNvPicPr>
          <p:nvPr/>
        </p:nvPicPr>
        <p:blipFill>
          <a:blip r:embed="rId19"/>
          <a:stretch>
            <a:fillRect/>
          </a:stretch>
        </p:blipFill>
        <p:spPr>
          <a:xfrm>
            <a:off x="4543587" y="4109725"/>
            <a:ext cx="1497739" cy="1027245"/>
          </a:xfrm>
          <a:prstGeom prst="rect">
            <a:avLst/>
          </a:prstGeom>
        </p:spPr>
      </p:pic>
      <p:pic>
        <p:nvPicPr>
          <p:cNvPr id="20" name="Picture 19">
            <a:extLst>
              <a:ext uri="{FF2B5EF4-FFF2-40B4-BE49-F238E27FC236}">
                <a16:creationId xmlns:a16="http://schemas.microsoft.com/office/drawing/2014/main" id="{047E964C-9C5F-3E7D-7A0C-61A808E114BE}"/>
              </a:ext>
            </a:extLst>
          </p:cNvPr>
          <p:cNvPicPr>
            <a:picLocks noChangeAspect="1"/>
          </p:cNvPicPr>
          <p:nvPr/>
        </p:nvPicPr>
        <p:blipFill>
          <a:blip r:embed="rId20"/>
          <a:stretch>
            <a:fillRect/>
          </a:stretch>
        </p:blipFill>
        <p:spPr>
          <a:xfrm>
            <a:off x="6095847" y="5526411"/>
            <a:ext cx="1283608" cy="1250979"/>
          </a:xfrm>
          <a:prstGeom prst="rect">
            <a:avLst/>
          </a:prstGeom>
        </p:spPr>
      </p:pic>
      <p:pic>
        <p:nvPicPr>
          <p:cNvPr id="22" name="Picture 21">
            <a:extLst>
              <a:ext uri="{FF2B5EF4-FFF2-40B4-BE49-F238E27FC236}">
                <a16:creationId xmlns:a16="http://schemas.microsoft.com/office/drawing/2014/main" id="{065AD9D4-A19E-7760-B2E2-1D76C5104DB7}"/>
              </a:ext>
            </a:extLst>
          </p:cNvPr>
          <p:cNvPicPr>
            <a:picLocks noChangeAspect="1"/>
          </p:cNvPicPr>
          <p:nvPr/>
        </p:nvPicPr>
        <p:blipFill>
          <a:blip r:embed="rId21"/>
          <a:stretch>
            <a:fillRect/>
          </a:stretch>
        </p:blipFill>
        <p:spPr>
          <a:xfrm>
            <a:off x="6224051" y="4121337"/>
            <a:ext cx="1349310" cy="1250979"/>
          </a:xfrm>
          <a:prstGeom prst="rect">
            <a:avLst/>
          </a:prstGeom>
        </p:spPr>
      </p:pic>
    </p:spTree>
    <p:extLst>
      <p:ext uri="{BB962C8B-B14F-4D97-AF65-F5344CB8AC3E}">
        <p14:creationId xmlns:p14="http://schemas.microsoft.com/office/powerpoint/2010/main" val="2590793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7D49D-9E2F-38D7-D21B-8F11DA1E6E9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702E5C3-9DF6-C0BF-4803-DF9AAF436EDF}"/>
              </a:ext>
            </a:extLst>
          </p:cNvPr>
          <p:cNvSpPr/>
          <p:nvPr/>
        </p:nvSpPr>
        <p:spPr>
          <a:xfrm>
            <a:off x="0" y="0"/>
            <a:ext cx="12191695" cy="749808"/>
          </a:xfrm>
          <a:prstGeom prst="rect">
            <a:avLst/>
          </a:prstGeom>
          <a:solidFill>
            <a:srgbClr val="003A7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ight Triangle 4">
            <a:extLst>
              <a:ext uri="{FF2B5EF4-FFF2-40B4-BE49-F238E27FC236}">
                <a16:creationId xmlns:a16="http://schemas.microsoft.com/office/drawing/2014/main" id="{5EEC2F5E-9C16-665F-E752-F0150AF46877}"/>
              </a:ext>
            </a:extLst>
          </p:cNvPr>
          <p:cNvSpPr/>
          <p:nvPr/>
        </p:nvSpPr>
        <p:spPr>
          <a:xfrm>
            <a:off x="11448288" y="18288"/>
            <a:ext cx="731520" cy="731520"/>
          </a:xfrm>
          <a:prstGeom prst="rtTriangle">
            <a:avLst/>
          </a:prstGeom>
          <a:solidFill>
            <a:srgbClr val="FFF7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4E88665F-CEEC-8BFE-7A39-7F3D4075D2AB}"/>
              </a:ext>
            </a:extLst>
          </p:cNvPr>
          <p:cNvSpPr txBox="1"/>
          <p:nvPr/>
        </p:nvSpPr>
        <p:spPr>
          <a:xfrm>
            <a:off x="3143424" y="148451"/>
            <a:ext cx="4908716" cy="403187"/>
          </a:xfrm>
          <a:prstGeom prst="rect">
            <a:avLst/>
          </a:prstGeom>
          <a:noFill/>
        </p:spPr>
        <p:txBody>
          <a:bodyPr wrap="none" lIns="18288" tIns="9144" rIns="18288" bIns="9144">
            <a:spAutoFit/>
          </a:bodyPr>
          <a:lstStyle/>
          <a:p>
            <a:pPr algn="ctr">
              <a:defRPr sz="2500" b="1">
                <a:solidFill>
                  <a:srgbClr val="FFFFFF"/>
                </a:solidFill>
                <a:latin typeface="Aptos"/>
              </a:defRPr>
            </a:pPr>
            <a:r>
              <a:rPr lang="en-US" dirty="0"/>
              <a:t>NSSF REAL ESTATE INVESTMENTS</a:t>
            </a:r>
            <a:endParaRPr dirty="0"/>
          </a:p>
        </p:txBody>
      </p:sp>
      <p:sp>
        <p:nvSpPr>
          <p:cNvPr id="11" name="Rectangle 10">
            <a:extLst>
              <a:ext uri="{FF2B5EF4-FFF2-40B4-BE49-F238E27FC236}">
                <a16:creationId xmlns:a16="http://schemas.microsoft.com/office/drawing/2014/main" id="{3AD1CD62-08FD-0528-AA00-38C6BA1063C0}"/>
              </a:ext>
            </a:extLst>
          </p:cNvPr>
          <p:cNvSpPr/>
          <p:nvPr/>
        </p:nvSpPr>
        <p:spPr>
          <a:xfrm>
            <a:off x="11173968" y="118872"/>
            <a:ext cx="13716" cy="50292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a:extLst>
              <a:ext uri="{FF2B5EF4-FFF2-40B4-BE49-F238E27FC236}">
                <a16:creationId xmlns:a16="http://schemas.microsoft.com/office/drawing/2014/main" id="{08A67A6C-AD33-3ABD-79EF-6024A19277AC}"/>
              </a:ext>
            </a:extLst>
          </p:cNvPr>
          <p:cNvSpPr txBox="1"/>
          <p:nvPr/>
        </p:nvSpPr>
        <p:spPr>
          <a:xfrm>
            <a:off x="7498079" y="2432303"/>
            <a:ext cx="274320" cy="274320"/>
          </a:xfrm>
          <a:prstGeom prst="rect">
            <a:avLst/>
          </a:prstGeom>
          <a:noFill/>
        </p:spPr>
        <p:txBody>
          <a:bodyPr wrap="none" lIns="18288" tIns="9144" rIns="18288" bIns="9144">
            <a:spAutoFit/>
          </a:bodyPr>
          <a:lstStyle/>
          <a:p>
            <a:pPr algn="ctr">
              <a:defRPr sz="1800" b="1">
                <a:solidFill>
                  <a:srgbClr val="FFFFFF"/>
                </a:solidFill>
                <a:latin typeface="Aptos"/>
              </a:defRPr>
            </a:pPr>
            <a:r>
              <a:t>1</a:t>
            </a:r>
          </a:p>
        </p:txBody>
      </p:sp>
      <p:pic>
        <p:nvPicPr>
          <p:cNvPr id="27" name="Picture 2">
            <a:extLst>
              <a:ext uri="{FF2B5EF4-FFF2-40B4-BE49-F238E27FC236}">
                <a16:creationId xmlns:a16="http://schemas.microsoft.com/office/drawing/2014/main" id="{2F187E6E-C986-A71B-9997-D3E5366F17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2408" y="740664"/>
            <a:ext cx="4957399" cy="294363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extLst>
              <a:ext uri="{FF2B5EF4-FFF2-40B4-BE49-F238E27FC236}">
                <a16:creationId xmlns:a16="http://schemas.microsoft.com/office/drawing/2014/main" id="{2A24B479-9759-EA45-DE6B-19813BF984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88193" y="3752089"/>
            <a:ext cx="5034215" cy="308762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E2911907-0EEE-74D4-404C-BC803FE7E91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4042" y="763596"/>
            <a:ext cx="4723632" cy="293053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11539451-2A16-8B8A-E08D-437D18325D1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5711" y="3732943"/>
            <a:ext cx="4784096" cy="3106769"/>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a:extLst>
              <a:ext uri="{FF2B5EF4-FFF2-40B4-BE49-F238E27FC236}">
                <a16:creationId xmlns:a16="http://schemas.microsoft.com/office/drawing/2014/main" id="{44B0F7E1-CB75-80E9-7942-3735C79A2144}"/>
              </a:ext>
            </a:extLst>
          </p:cNvPr>
          <p:cNvSpPr/>
          <p:nvPr/>
        </p:nvSpPr>
        <p:spPr>
          <a:xfrm>
            <a:off x="0" y="749808"/>
            <a:ext cx="2364042" cy="6089904"/>
          </a:xfrm>
          <a:prstGeom prst="rect">
            <a:avLst/>
          </a:prstGeom>
          <a:gradFill flip="none" rotWithShape="1">
            <a:gsLst>
              <a:gs pos="44000">
                <a:schemeClr val="accent3">
                  <a:lumMod val="60000"/>
                  <a:lumOff val="40000"/>
                  <a:shade val="67500"/>
                  <a:satMod val="115000"/>
                </a:schemeClr>
              </a:gs>
              <a:gs pos="100000">
                <a:schemeClr val="accent3">
                  <a:lumMod val="60000"/>
                  <a:lumOff val="40000"/>
                  <a:shade val="100000"/>
                  <a:satMod val="11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err="1">
                <a:ln>
                  <a:noFill/>
                </a:ln>
                <a:solidFill>
                  <a:schemeClr val="tx2"/>
                </a:solidFill>
                <a:effectLst/>
                <a:uLnTx/>
                <a:uFillTx/>
                <a:latin typeface="Poppins" panose="00000500000000000000" pitchFamily="2" charset="0"/>
                <a:ea typeface="+mn-ea"/>
                <a:cs typeface="Poppins" panose="00000500000000000000" pitchFamily="2" charset="0"/>
              </a:rPr>
              <a:t>Temangalo</a:t>
            </a:r>
            <a:r>
              <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 Housing Project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Pension Towers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err="1">
                <a:ln>
                  <a:noFill/>
                </a:ln>
                <a:solidFill>
                  <a:schemeClr val="tx2"/>
                </a:solidFill>
                <a:effectLst/>
                <a:uLnTx/>
                <a:uFillTx/>
                <a:latin typeface="Poppins" panose="00000500000000000000" pitchFamily="2" charset="0"/>
                <a:ea typeface="+mn-ea"/>
                <a:cs typeface="Poppins" panose="00000500000000000000" pitchFamily="2" charset="0"/>
              </a:rPr>
              <a:t>Lubowa</a:t>
            </a:r>
            <a:r>
              <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 Housing Project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The Citadel Place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err="1">
                <a:ln>
                  <a:noFill/>
                </a:ln>
                <a:solidFill>
                  <a:schemeClr val="tx2"/>
                </a:solidFill>
                <a:effectLst/>
                <a:uLnTx/>
                <a:uFillTx/>
                <a:latin typeface="Poppins" panose="00000500000000000000" pitchFamily="2" charset="0"/>
                <a:ea typeface="+mn-ea"/>
                <a:cs typeface="Poppins" panose="00000500000000000000" pitchFamily="2" charset="0"/>
              </a:rPr>
              <a:t>Offtaker</a:t>
            </a:r>
            <a:r>
              <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 Project – </a:t>
            </a:r>
            <a:r>
              <a:rPr kumimoji="0" lang="en-US" sz="1400" b="1" i="0" u="none" strike="noStrike" kern="1200" cap="none" spc="0" normalizeH="0" baseline="0" noProof="0" dirty="0" err="1">
                <a:ln>
                  <a:noFill/>
                </a:ln>
                <a:solidFill>
                  <a:schemeClr val="tx2"/>
                </a:solidFill>
                <a:effectLst/>
                <a:uLnTx/>
                <a:uFillTx/>
                <a:latin typeface="Poppins" panose="00000500000000000000" pitchFamily="2" charset="0"/>
                <a:ea typeface="+mn-ea"/>
                <a:cs typeface="Poppins" panose="00000500000000000000" pitchFamily="2" charset="0"/>
              </a:rPr>
              <a:t>Kyanja</a:t>
            </a:r>
            <a:endParaRPr lang="en-US" sz="1400" b="1" dirty="0">
              <a:solidFill>
                <a:schemeClr val="tx2"/>
              </a:solidFill>
              <a:latin typeface="Poppins" panose="00000500000000000000" pitchFamily="2" charset="0"/>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Solana Lifestyle &amp; Residences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chemeClr val="tx2"/>
                </a:solidFill>
                <a:effectLst/>
                <a:uLnTx/>
                <a:uFillTx/>
                <a:latin typeface="Poppins" panose="00000500000000000000" pitchFamily="2" charset="0"/>
                <a:ea typeface="+mn-ea"/>
                <a:cs typeface="Poppins" panose="00000500000000000000" pitchFamily="2" charset="0"/>
              </a:rPr>
              <a:t>Etc..</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all" spc="0" normalizeH="0" baseline="0" noProof="0" dirty="0">
              <a:ln>
                <a:noFill/>
              </a:ln>
              <a:solidFill>
                <a:schemeClr val="tx2"/>
              </a:solidFill>
              <a:effectLst/>
              <a:uLnTx/>
              <a:uFillTx/>
              <a:latin typeface="Helvetica" panose="020B06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3" name="Picture 4" descr="Project: NSSF Pension Towers - Phase 2 | L2B">
            <a:extLst>
              <a:ext uri="{FF2B5EF4-FFF2-40B4-BE49-F238E27FC236}">
                <a16:creationId xmlns:a16="http://schemas.microsoft.com/office/drawing/2014/main" id="{115E059D-BEEA-BBA0-95CB-C0362E96E2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31883" y="2644261"/>
            <a:ext cx="1935924" cy="2386362"/>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2993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Metadata/LabelInfo.xml><?xml version="1.0" encoding="utf-8"?>
<clbl:labelList xmlns:clbl="http://schemas.microsoft.com/office/2020/mipLabelMetadata">
  <clbl:label id="{45ffd46c-8931-4048-b018-9b06a850215a}" enabled="1" method="Standard" siteId="{708f7b5b-20fc-4bc8-9150-b1015a308b9c}" removed="0"/>
</clbl:labelList>
</file>

<file path=docProps/app.xml><?xml version="1.0" encoding="utf-8"?>
<Properties xmlns="http://schemas.openxmlformats.org/officeDocument/2006/extended-properties" xmlns:vt="http://schemas.openxmlformats.org/officeDocument/2006/docPropsVTypes">
  <TotalTime>3411</TotalTime>
  <Words>1280</Words>
  <Application>Microsoft Office PowerPoint</Application>
  <PresentationFormat>Widescreen</PresentationFormat>
  <Paragraphs>173</Paragraphs>
  <Slides>12</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Aptos</vt:lpstr>
      <vt:lpstr>Arial</vt:lpstr>
      <vt:lpstr>Arial Narrow</vt:lpstr>
      <vt:lpstr>Avenir Black</vt:lpstr>
      <vt:lpstr>Avenir Next</vt:lpstr>
      <vt:lpstr>Calibri</vt:lpstr>
      <vt:lpstr>Calibri Light</vt:lpstr>
      <vt:lpstr>Helvetica</vt:lpstr>
      <vt:lpstr>Manrope</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Ashraf  B. Musaazi</dc:creator>
  <cp:lastModifiedBy>Geoffrey Waiswa Sajjabi</cp:lastModifiedBy>
  <cp:revision>16</cp:revision>
  <dcterms:created xsi:type="dcterms:W3CDTF">2023-10-16T06:47:35Z</dcterms:created>
  <dcterms:modified xsi:type="dcterms:W3CDTF">2026-05-22T05:09:26Z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5ffd46c-8931-4048-b018-9b06a850215a_Enabled">
    <vt:lpwstr>true</vt:lpwstr>
  </property>
  <property fmtid="{D5CDD505-2E9C-101B-9397-08002B2CF9AE}" pid="3" name="MSIP_Label_45ffd46c-8931-4048-b018-9b06a850215a_SetDate">
    <vt:lpwstr>2023-10-16T06:47:42Z</vt:lpwstr>
  </property>
  <property fmtid="{D5CDD505-2E9C-101B-9397-08002B2CF9AE}" pid="4" name="MSIP_Label_45ffd46c-8931-4048-b018-9b06a850215a_Method">
    <vt:lpwstr>Standard</vt:lpwstr>
  </property>
  <property fmtid="{D5CDD505-2E9C-101B-9397-08002B2CF9AE}" pid="5" name="MSIP_Label_45ffd46c-8931-4048-b018-9b06a850215a_Name">
    <vt:lpwstr>defa4170-0d19-0005-0004-bc88714345d2</vt:lpwstr>
  </property>
  <property fmtid="{D5CDD505-2E9C-101B-9397-08002B2CF9AE}" pid="6" name="MSIP_Label_45ffd46c-8931-4048-b018-9b06a850215a_SiteId">
    <vt:lpwstr>708f7b5b-20fc-4bc8-9150-b1015a308b9c</vt:lpwstr>
  </property>
  <property fmtid="{D5CDD505-2E9C-101B-9397-08002B2CF9AE}" pid="7" name="MSIP_Label_45ffd46c-8931-4048-b018-9b06a850215a_ActionId">
    <vt:lpwstr>988ae7d3-df3a-42e7-a4d7-20d42b2c420c</vt:lpwstr>
  </property>
  <property fmtid="{D5CDD505-2E9C-101B-9397-08002B2CF9AE}" pid="8" name="MSIP_Label_45ffd46c-8931-4048-b018-9b06a850215a_ContentBits">
    <vt:lpwstr>0</vt:lpwstr>
  </property>
  <property fmtid="{D5CDD505-2E9C-101B-9397-08002B2CF9AE}" pid="9" name="TitusGUID">
    <vt:lpwstr>2ca965d1-2073-4561-8046-5050491d6cda</vt:lpwstr>
  </property>
  <property fmtid="{D5CDD505-2E9C-101B-9397-08002B2CF9AE}" pid="10" name="Classification">
    <vt:lpwstr>NSSF_C0NF1D3NT1AL</vt:lpwstr>
  </property>
</Properties>
</file>