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73" r:id="rId3"/>
  </p:sldMasterIdLst>
  <p:notesMasterIdLst>
    <p:notesMasterId r:id="rId13"/>
  </p:notesMasterIdLst>
  <p:sldIdLst>
    <p:sldId id="266" r:id="rId4"/>
    <p:sldId id="268" r:id="rId5"/>
    <p:sldId id="2147483606" r:id="rId6"/>
    <p:sldId id="2147483607" r:id="rId7"/>
    <p:sldId id="2147483608" r:id="rId8"/>
    <p:sldId id="2147483609" r:id="rId9"/>
    <p:sldId id="263" r:id="rId10"/>
    <p:sldId id="265" r:id="rId11"/>
    <p:sldId id="2147483610" r:id="rId12"/>
  </p:sldIdLst>
  <p:sldSz cx="9144000" cy="5143500" type="screen16x9"/>
  <p:notesSz cx="5143500" cy="9144000"/>
  <p:embeddedFontLst>
    <p:embeddedFont>
      <p:font typeface="Bahnschrift Light" panose="020B0502040204020203" pitchFamily="34" charset="0"/>
      <p:regular r:id="rId14"/>
    </p:embeddedFont>
    <p:embeddedFont>
      <p:font typeface="Lato" panose="020F0502020204030203" pitchFamily="34" charset="0"/>
      <p:regular r:id="rId15"/>
      <p:bold r:id="rId16"/>
      <p:italic r:id="rId17"/>
      <p:boldItalic r:id="rId18"/>
    </p:embeddedFont>
    <p:embeddedFont>
      <p:font typeface="Sora Light" panose="020B0604020202020204" charset="0"/>
      <p:regular r:id="rId19"/>
    </p:embeddedFont>
    <p:embeddedFont>
      <p:font typeface="Sora SemiBold" panose="020B0604020202020204" charset="0"/>
      <p:bold r:id="rId2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100B6B-E28D-4A18-A04F-86FCA5AEA366}" v="4" dt="2026-05-21T23:21:53.3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3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4.fntdata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font" Target="fonts/font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5/22/2026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AEEAF-23DE-DFF7-3DA9-0B7AF8671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E2F135-7F93-5A24-0A24-FC3F2AD74E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9DD81F-8E3A-DBB9-73F6-DF1BB6D20F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EA2A59-1EDE-CEBE-EA2B-5F09F80665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64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36042-E180-02AC-A15E-AAFCC65D6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EE453B-4A56-C903-3979-ACE80465FF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670175" y="508000"/>
            <a:ext cx="4532313" cy="25511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98921E-7613-9DB3-8545-1C9C8D671D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4A774-6BB5-7781-D7BE-88BCC77BE41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2245B3-893C-4926-8D8D-4F1ADC9C8B4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0A847C-5ECA-07FB-987A-2103F6F68D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EB0922-746C-4917-9F02-EFF42DD342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1888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79976-3364-509F-4B5E-EC9DA639B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A364AC-B2CF-5EDE-E270-015F78AE84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670175" y="508000"/>
            <a:ext cx="4532313" cy="25511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7E6D10-CCBE-51D6-07DD-3D5A77B9F9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AB5884-27CE-2EFC-1383-E1A85F0B6DD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2245B3-893C-4926-8D8D-4F1ADC9C8B4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61AB77-A1DC-232C-E076-23CDAD9A86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EB0922-746C-4917-9F02-EFF42DD342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3410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C604-7922-8F9B-7236-94EAB22B5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6E864C-FD8D-A4DF-A329-5525CDF263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670175" y="508000"/>
            <a:ext cx="4532313" cy="25511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E0E40D-5492-4FF5-8260-53BEB9A843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88588B-6D77-E73C-4830-4814649799F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2245B3-893C-4926-8D8D-4F1ADC9C8B4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4D0A7C-800B-7355-1AA1-CE0881032C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EB0922-746C-4917-9F02-EFF42DD342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1959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2CF1D-60FF-E42E-CB9C-3460E4466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8715AA-59BE-C1D0-1999-3CC05C40EC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670175" y="508000"/>
            <a:ext cx="4532313" cy="25511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3B3BC7-38C9-7B4E-AC6B-FA3E58B88B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31E9B-AFB1-39F7-4FDD-4F0B8AE4AFF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2245B3-893C-4926-8D8D-4F1ADC9C8B4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5/22/2026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139330-A367-D068-64E7-8C47EE5D03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EB0922-746C-4917-9F02-EFF42DD342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5993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G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C8CBB-18E8-2243-EC4D-37F00A1AB1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813B76-EA3E-3FBE-9E5C-B7EA26C19B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C5BCF-9B75-F4B3-BED6-DDC6ED5FD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67A7A-E714-40F4-A772-946D83189520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047582-2378-B2AE-D11F-85323536F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4F51A-4EBC-B937-9DF3-5E93415F2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B2E5-443C-4306-9431-9A07073506CE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533369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71267-82D7-695D-65CB-79C87EEC2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2D41F-B6E7-1AD4-6903-8F7955068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61DA2-0A9A-EE92-EE28-1FEC61E48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67A7A-E714-40F4-A772-946D83189520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404045-77C3-640D-7769-7B68FCE8A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055DD-FA22-424A-5948-B29A931E9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B2E5-443C-4306-9431-9A07073506CE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647783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0A0FE-0B9C-CF9A-68C8-1F23A0414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585D5E-A116-46FE-B7BD-2A1626A8B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2DE0B-F140-5FF9-CAB3-CACBA8648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67A7A-E714-40F4-A772-946D83189520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5D13F0-E8F5-FE51-B2CB-4D20416A7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8C475-F40E-02DC-60DB-C14978BE2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B2E5-443C-4306-9431-9A07073506CE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8677727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5DD90-79E9-BC40-AF4C-9CE3C9592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759A4-B24C-8010-B274-4A8828992C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00A82A-4ED7-BE70-2D52-5D1EC69F36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008DF1-423A-44F5-E6E7-ED5C141EE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67A7A-E714-40F4-A772-946D83189520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D347E8-5C65-B589-99EC-30274F7B1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9B759F-D9A0-7F43-0FC7-894C1D221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B2E5-443C-4306-9431-9A07073506CE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729533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FCA85-E20C-4D4E-C643-052C6A3AD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7229E2-B437-D0D7-7560-49E5F816C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BB276F-2FE7-4063-FB7F-5F177CBEDE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AC0B1F-A48E-AAF5-0E44-E26966BC5B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CB53C7-9715-9D36-B687-25E8526F31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D67F11-A8BC-0CC4-8F32-79520D33A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67A7A-E714-40F4-A772-946D83189520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BB8EBF-6DEE-E8C2-7DFC-16E2E33A6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A94F7B-8C9C-B04C-8495-D44B84BBE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B2E5-443C-4306-9431-9A07073506CE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297706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CFDDA-26C5-6407-4BC2-D8E4C27FE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239AF3-0188-8B96-05EA-D48CB650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67A7A-E714-40F4-A772-946D83189520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DA98BF-053B-1D96-AEA7-49EF7C75D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C8EE8A-25B6-679B-7059-F7E13B484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B2E5-443C-4306-9431-9A07073506CE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9912982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07B603-86E8-A559-C1C5-10C9FEDD0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67A7A-E714-40F4-A772-946D83189520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4B639C-5951-546A-DCFE-09D205414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13B355-BEC6-2CE9-B12D-454BB8769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B2E5-443C-4306-9431-9A07073506CE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7061951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90981-C096-9348-7C7B-439E9ACFE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53284-04BC-E43D-7F40-4D6BBCBB0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76557C-E90D-737C-5791-2A7B30FE4D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437F40-4EEC-30E3-439E-DE9A182E0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67A7A-E714-40F4-A772-946D83189520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1CF2E8-FA88-9A36-E5F4-60B9F0DE8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1B49D5-3A22-98C0-9F7C-BABD938BC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B2E5-443C-4306-9431-9A07073506CE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610244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G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6BD16-F01A-313E-B6D9-ABC32C912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CF20CB-68B9-3ED0-EB17-E96B4C87DB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B9E602-B9FF-4DFE-6014-BA18973F59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8825C9-FDD1-55C3-2988-8A75E4627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67A7A-E714-40F4-A772-946D83189520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D03C1C-9F35-D278-F8DC-D7361E344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EB6405-D52F-130D-7011-D6D612466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B2E5-443C-4306-9431-9A07073506CE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6296244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79AE6-3DC1-9B02-96C3-B2D9566C5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89CA97-11B4-4140-11EC-A0B924F1CB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363EC-FBAF-8D8A-8000-44162ABB4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67A7A-E714-40F4-A772-946D83189520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0DC40-C4F1-ACEC-B5BE-886594096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212B9-D868-F74F-122A-B2C061626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B2E5-443C-4306-9431-9A07073506CE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805030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4043CA-EE9C-1315-801D-EA808F3CB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AA284D-C823-0239-46B3-BEF2B1F8AB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FEA04-A4F0-064C-A421-3B167BEA9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67A7A-E714-40F4-A772-946D83189520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DE512-DE82-63E6-023D-E5A2F5434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847467-A1B8-74D8-EC1E-2EC08FE63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B2E5-443C-4306-9431-9A07073506CE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4048241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4955300" cy="5143500"/>
          </a:xfrm>
          <a:custGeom>
            <a:avLst/>
            <a:gdLst>
              <a:gd name="connsiteX0" fmla="*/ 0 w 5508104"/>
              <a:gd name="connsiteY0" fmla="*/ 0 h 5143500"/>
              <a:gd name="connsiteX1" fmla="*/ 5508104 w 5508104"/>
              <a:gd name="connsiteY1" fmla="*/ 0 h 5143500"/>
              <a:gd name="connsiteX2" fmla="*/ 5508104 w 5508104"/>
              <a:gd name="connsiteY2" fmla="*/ 5143500 h 5143500"/>
              <a:gd name="connsiteX3" fmla="*/ 0 w 5508104"/>
              <a:gd name="connsiteY3" fmla="*/ 5143500 h 5143500"/>
              <a:gd name="connsiteX4" fmla="*/ 0 w 5508104"/>
              <a:gd name="connsiteY4" fmla="*/ 0 h 5143500"/>
              <a:gd name="connsiteX0" fmla="*/ 0 w 5508104"/>
              <a:gd name="connsiteY0" fmla="*/ 0 h 5143500"/>
              <a:gd name="connsiteX1" fmla="*/ 3984104 w 5508104"/>
              <a:gd name="connsiteY1" fmla="*/ 0 h 5143500"/>
              <a:gd name="connsiteX2" fmla="*/ 5508104 w 5508104"/>
              <a:gd name="connsiteY2" fmla="*/ 5143500 h 5143500"/>
              <a:gd name="connsiteX3" fmla="*/ 0 w 5508104"/>
              <a:gd name="connsiteY3" fmla="*/ 5143500 h 5143500"/>
              <a:gd name="connsiteX4" fmla="*/ 0 w 5508104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08104" h="5143500">
                <a:moveTo>
                  <a:pt x="0" y="0"/>
                </a:moveTo>
                <a:lnTo>
                  <a:pt x="3984104" y="0"/>
                </a:lnTo>
                <a:lnTo>
                  <a:pt x="5508104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675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D6ACE53-5154-4C55-8500-95143444EFB0}"/>
              </a:ext>
            </a:extLst>
          </p:cNvPr>
          <p:cNvSpPr/>
          <p:nvPr userDrawn="1"/>
        </p:nvSpPr>
        <p:spPr>
          <a:xfrm>
            <a:off x="3839330" y="412924"/>
            <a:ext cx="5304671" cy="1080120"/>
          </a:xfrm>
          <a:custGeom>
            <a:avLst/>
            <a:gdLst>
              <a:gd name="connsiteX0" fmla="*/ 0 w 7072894"/>
              <a:gd name="connsiteY0" fmla="*/ 0 h 1440160"/>
              <a:gd name="connsiteX1" fmla="*/ 7072894 w 7072894"/>
              <a:gd name="connsiteY1" fmla="*/ 0 h 1440160"/>
              <a:gd name="connsiteX2" fmla="*/ 7072894 w 7072894"/>
              <a:gd name="connsiteY2" fmla="*/ 1440160 h 1440160"/>
              <a:gd name="connsiteX3" fmla="*/ 396468 w 7072894"/>
              <a:gd name="connsiteY3" fmla="*/ 1440160 h 1440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2894" h="1440160">
                <a:moveTo>
                  <a:pt x="0" y="0"/>
                </a:moveTo>
                <a:lnTo>
                  <a:pt x="7072894" y="0"/>
                </a:lnTo>
                <a:lnTo>
                  <a:pt x="7072894" y="1440160"/>
                </a:lnTo>
                <a:lnTo>
                  <a:pt x="396468" y="1440160"/>
                </a:lnTo>
                <a:close/>
              </a:path>
            </a:pathLst>
          </a:custGeom>
          <a:solidFill>
            <a:srgbClr val="E9AE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013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42D1770-5C5E-4316-A3B1-5DF43E354FDA}"/>
              </a:ext>
            </a:extLst>
          </p:cNvPr>
          <p:cNvSpPr/>
          <p:nvPr userDrawn="1"/>
        </p:nvSpPr>
        <p:spPr>
          <a:xfrm>
            <a:off x="3963360" y="396975"/>
            <a:ext cx="5180642" cy="1080120"/>
          </a:xfrm>
          <a:custGeom>
            <a:avLst/>
            <a:gdLst>
              <a:gd name="connsiteX0" fmla="*/ 0 w 6907523"/>
              <a:gd name="connsiteY0" fmla="*/ 0 h 1440160"/>
              <a:gd name="connsiteX1" fmla="*/ 6907523 w 6907523"/>
              <a:gd name="connsiteY1" fmla="*/ 0 h 1440160"/>
              <a:gd name="connsiteX2" fmla="*/ 6907523 w 6907523"/>
              <a:gd name="connsiteY2" fmla="*/ 1440160 h 1440160"/>
              <a:gd name="connsiteX3" fmla="*/ 396511 w 6907523"/>
              <a:gd name="connsiteY3" fmla="*/ 1440160 h 1440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07523" h="1440160">
                <a:moveTo>
                  <a:pt x="0" y="0"/>
                </a:moveTo>
                <a:lnTo>
                  <a:pt x="6907523" y="0"/>
                </a:lnTo>
                <a:lnTo>
                  <a:pt x="6907523" y="1440160"/>
                </a:lnTo>
                <a:lnTo>
                  <a:pt x="396511" y="14401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013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1334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5BFEE-2FA9-B189-C706-7B91B4F3C4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B09B47-2CF7-1CD7-2156-8DA68C5CFB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E8E4EB-B365-6424-9715-AA7EC78AA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67DC-A0E3-4A66-AF2A-9DB2065449BD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898226-4BAF-DD93-1AE9-DF8A0B46A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05106-03C2-5F4E-1ED6-D1DDB0244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F804-11E1-47C8-8E47-ADDAFA1C0F36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150765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C9CA7-8EDA-7A90-1508-BB3BDCB1C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132D3-442B-0864-2C11-C1DDFE420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98B66C-068C-68D6-9E7B-4DB8AF7F0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67DC-A0E3-4A66-AF2A-9DB2065449BD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F69A48-70F9-C28D-ACEA-E48CD17F4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0CDED-E70D-B7DB-1AC1-27BD9A017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F804-11E1-47C8-8E47-ADDAFA1C0F36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15201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11B0F-6937-FC1D-F308-37DB8E289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AFCEFC-4DEF-6624-D79A-2955D9DEE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99A16-F814-938E-1F53-ACDDF132E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67DC-A0E3-4A66-AF2A-9DB2065449BD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A7328-9179-31E7-EF15-F314B6B08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C2317-5DCB-6EB1-221C-2DB1BF0B2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F804-11E1-47C8-8E47-ADDAFA1C0F36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7705504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9DE9C-42D1-0715-9E64-B1047C329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25807-EDBB-45F5-0363-E3A86542A5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1E9F09-5E6C-C09E-F19E-64CFB13FC3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779CB4-F9DC-52B3-6FC1-B5E65742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67DC-A0E3-4A66-AF2A-9DB2065449BD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BC0AE4-B124-F913-0AD8-C92B6153B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D8D00E-1FEB-BD81-6A75-8FE135136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F804-11E1-47C8-8E47-ADDAFA1C0F36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5156812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C07C5-B108-2D20-486B-AA3EA1372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97A19-122B-4BBC-886F-9BDD7F79B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96F478-41A0-F457-4763-D5A2FB46DA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79E712-37FE-1BC6-A1A7-C8CD3791A0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D9EA9B-A06F-AA31-72B0-E3A0050CF7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E3785B-8A3D-D17D-91A7-8ED1D4BDE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67DC-A0E3-4A66-AF2A-9DB2065449BD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54B0ED-3F26-B288-E1AB-EDEFECB99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5CEB30-EB6D-5DC2-7DFE-C9D37099C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F804-11E1-47C8-8E47-ADDAFA1C0F36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2250695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AE6B5-7CA1-574E-5FF5-E24B57A7A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58ED97-F2C6-C909-13B5-64C5195A5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67DC-A0E3-4A66-AF2A-9DB2065449BD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AA8A5C-296E-1695-6975-0C9892EFA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4074FE-62C7-79F9-4B1B-46B16F329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F804-11E1-47C8-8E47-ADDAFA1C0F36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23304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G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01735D-7C21-039F-DA3A-C239489CF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67DC-A0E3-4A66-AF2A-9DB2065449BD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65AD4-B5A8-1FB8-455E-5380ECFDD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3F1329-38AB-9A75-4D3E-02975A690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F804-11E1-47C8-8E47-ADDAFA1C0F36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9288713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1A0EA-1573-A5CB-B055-FE1033532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915AB-0B2F-6B73-8796-27B9AD748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DCD011-54AE-84B4-ABF1-625186BB75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F24BB3-1E52-CC83-314C-73E4CB11E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67DC-A0E3-4A66-AF2A-9DB2065449BD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8CE2BC-7CF9-92F8-6C6C-818954BF5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2081E0-4936-FD13-EC08-0BC0AC4FF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F804-11E1-47C8-8E47-ADDAFA1C0F36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0519416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6A6E7-8524-0D4E-F928-46BFA304B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337DD0-7ADE-1056-3A3C-8AB210534A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8565E2-F4CD-746A-2397-D0ABED5083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3020EC-3141-0601-7139-B6AC1347C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67DC-A0E3-4A66-AF2A-9DB2065449BD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C55EF-D2C1-4617-B9E3-A9AAFD306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B7AC73-F909-6CE1-F0F9-CDD2016EC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F804-11E1-47C8-8E47-ADDAFA1C0F36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512374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855CC-03DD-97A1-B417-55640BB4A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5734AE-51A6-2559-BEAD-10D91E9ED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075FD1-27B4-D82E-6278-5AE2888E6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67DC-A0E3-4A66-AF2A-9DB2065449BD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E76B2-EC5B-FF2F-4ADA-A50831829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D056D9-31F3-6032-F616-01EA69D2D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F804-11E1-47C8-8E47-ADDAFA1C0F36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69654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5BC2B1-9331-E642-5155-5676D8BE2B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6E0714-EB42-2351-6E02-2009270490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291A9C-3A35-5705-7DB3-AB4A22847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E67DC-A0E3-4A66-AF2A-9DB2065449BD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59C0C8-6137-35A8-9008-571A9005B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D1E2F-4F1B-A7BC-0E9A-7164D437F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CF804-11E1-47C8-8E47-ADDAFA1C0F36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6913465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 not remove" hidden="1">
            <a:extLst>
              <a:ext uri="{FF2B5EF4-FFF2-40B4-BE49-F238E27FC236}">
                <a16:creationId xmlns:a16="http://schemas.microsoft.com/office/drawing/2014/main" id="{6C10C44C-87BF-1080-E351-7133C9084915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9525" cy="9525"/>
          </a:xfrm>
          <a:prstGeom prst="octagon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85000"/>
                  </a:schemeClr>
                </a:soli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err="1">
              <a:solidFill>
                <a:schemeClr val="tx1"/>
              </a:solidFill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F3DFAC8B-A433-0044-BBC9-5EEB613305D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216360" y="249320"/>
            <a:ext cx="7200026" cy="241205"/>
          </a:xfrm>
          <a:prstGeom prst="rect">
            <a:avLst/>
          </a:prstGeom>
        </p:spPr>
        <p:txBody>
          <a:bodyPr vert="horz" lIns="9144" tIns="0" rIns="0" bIns="0" rtlCol="0" anchor="ctr" anchorCtr="0">
            <a:noAutofit/>
          </a:bodyPr>
          <a:lstStyle>
            <a:lvl1pPr marL="0" indent="0">
              <a:buNone/>
              <a:defRPr lang="en-US" sz="1800" b="1" dirty="0">
                <a:solidFill>
                  <a:schemeClr val="tx2"/>
                </a:solidFill>
                <a:latin typeface="Aptos Display" panose="020B0004020202020204" pitchFamily="34" charset="0"/>
              </a:defRPr>
            </a:lvl1pPr>
          </a:lstStyle>
          <a:p>
            <a:pPr marL="171446" lvl="0" indent="-171446">
              <a:spcAft>
                <a:spcPts val="0"/>
              </a:spcAft>
            </a:pPr>
            <a:r>
              <a:rPr lang="en-US"/>
              <a:t>Click to edit master text styles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5DFE7213-D60D-4BE4-A94A-4962B509A8A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371183" y="171450"/>
            <a:ext cx="398843" cy="3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CE72AB6-B2C1-7929-7DCF-63F89C2C4943}"/>
              </a:ext>
            </a:extLst>
          </p:cNvPr>
          <p:cNvCxnSpPr>
            <a:cxnSpLocks/>
          </p:cNvCxnSpPr>
          <p:nvPr userDrawn="1"/>
        </p:nvCxnSpPr>
        <p:spPr>
          <a:xfrm>
            <a:off x="216360" y="532509"/>
            <a:ext cx="8711281" cy="0"/>
          </a:xfrm>
          <a:prstGeom prst="line">
            <a:avLst/>
          </a:prstGeom>
          <a:ln w="12700">
            <a:solidFill>
              <a:srgbClr val="BFB6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73CC1C3-F0DD-C38D-C1E8-D4F9E3D3619F}"/>
              </a:ext>
            </a:extLst>
          </p:cNvPr>
          <p:cNvSpPr txBox="1">
            <a:spLocks/>
          </p:cNvSpPr>
          <p:nvPr userDrawn="1"/>
        </p:nvSpPr>
        <p:spPr>
          <a:xfrm>
            <a:off x="8137440" y="4887700"/>
            <a:ext cx="474489" cy="84382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t>Confidential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4D0ADF5-B9D4-83F4-AE22-99B8DAF72948}"/>
              </a:ext>
            </a:extLst>
          </p:cNvPr>
          <p:cNvSpPr txBox="1">
            <a:spLocks/>
          </p:cNvSpPr>
          <p:nvPr userDrawn="1"/>
        </p:nvSpPr>
        <p:spPr>
          <a:xfrm>
            <a:off x="8677051" y="4887700"/>
            <a:ext cx="92975" cy="84382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/>
              </a:defRPr>
            </a:lvl1pPr>
          </a:lstStyle>
          <a:p>
            <a:pPr marL="0" marR="0" lvl="0" indent="0" algn="r" defTabSz="342900" rtl="0" eaLnBrk="1" fontAlgn="auto" latinLnBrk="0" hangingPunct="1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4C7F51-0DDD-404E-A28A-E5625C45B73C}" type="slidenum">
              <a:rPr kumimoji="0" lang="en-US" sz="750" b="0" i="0" u="none" strike="noStrike" kern="1200" cap="none" spc="0" normalizeH="0" baseline="0" noProof="0" smtClean="0">
                <a:ln>
                  <a:noFill/>
                </a:ln>
                <a:solidFill>
                  <a:srgbClr val="68737A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ts val="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50" b="0" i="0" u="none" strike="noStrike" kern="1200" cap="none" spc="0" normalizeH="0" baseline="0" noProof="0">
              <a:ln>
                <a:noFill/>
              </a:ln>
              <a:solidFill>
                <a:srgbClr val="68737A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65031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4">
          <p15:clr>
            <a:srgbClr val="FBAE40"/>
          </p15:clr>
        </p15:guide>
        <p15:guide id="2" pos="722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endParaRPr lang="en-U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200AC6-1902-D42D-8B72-9CC6FFFA2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5C4A54-7370-BE0E-6020-299BC7F9B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CF7B8C-1581-75BB-D6D4-F055B965B6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F67A7A-E714-40F4-A772-946D83189520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2EDF86-C7B4-31A0-1C6E-3BEB27B0B8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F93B23-EBD4-F8DF-AD51-12E5E8DBEF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23B2E5-443C-4306-9431-9A07073506CE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797081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G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EB242E-3051-9242-6483-02CAD8863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DE3731-7518-65B0-90F1-33AAEA87F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79161-E972-616E-5633-9AA7E8334E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E67DC-A0E3-4A66-AF2A-9DB2065449BD}" type="datetimeFigureOut">
              <a:rPr lang="en-UG" smtClean="0"/>
              <a:t>22/05/2026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8CF69F-006F-43BC-7B64-BEDB6A4790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468A5-5787-F3C8-03D2-56BD03467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CF804-11E1-47C8-8E47-ADDAFA1C0F36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726969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G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57F1D4-DBA2-A7DC-34A4-31EBFB3015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911" y="0"/>
            <a:ext cx="9144000" cy="51435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C4B9417-9B3D-F8C8-C49F-5E7EA2314020}"/>
              </a:ext>
            </a:extLst>
          </p:cNvPr>
          <p:cNvSpPr txBox="1">
            <a:spLocks/>
          </p:cNvSpPr>
          <p:nvPr/>
        </p:nvSpPr>
        <p:spPr>
          <a:xfrm>
            <a:off x="187111" y="3589305"/>
            <a:ext cx="8451050" cy="629548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en-UG" sz="3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every life, we are partners. For every future, we are protectors</a:t>
            </a:r>
            <a:endParaRPr lang="en-US" sz="3600" i="1" dirty="0">
              <a:solidFill>
                <a:srgbClr val="68737A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85800"/>
            <a:endParaRPr lang="en-US" sz="3600" i="1" dirty="0">
              <a:solidFill>
                <a:srgbClr val="68737A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85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02E1AF-4780-FE7A-18FD-B16C49C3A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816AF760-8E90-5058-424F-C19E39992188}"/>
              </a:ext>
            </a:extLst>
          </p:cNvPr>
          <p:cNvSpPr/>
          <p:nvPr/>
        </p:nvSpPr>
        <p:spPr>
          <a:xfrm>
            <a:off x="4645728" y="3212215"/>
            <a:ext cx="2061224" cy="821443"/>
          </a:xfrm>
          <a:prstGeom prst="wedgeRoundRect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G"/>
          </a:p>
        </p:txBody>
      </p: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FDA6F301-1D9D-35FB-A1DE-014B3E87A6EA}"/>
              </a:ext>
            </a:extLst>
          </p:cNvPr>
          <p:cNvSpPr/>
          <p:nvPr/>
        </p:nvSpPr>
        <p:spPr>
          <a:xfrm>
            <a:off x="7083261" y="4229830"/>
            <a:ext cx="1967057" cy="740702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G"/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021C29CA-AFC7-45C6-F43A-84CF7CB1A188}"/>
              </a:ext>
            </a:extLst>
          </p:cNvPr>
          <p:cNvSpPr/>
          <p:nvPr/>
        </p:nvSpPr>
        <p:spPr>
          <a:xfrm>
            <a:off x="4645728" y="4273727"/>
            <a:ext cx="2061223" cy="696805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G"/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20404780-4CD7-4D05-1815-36C3930402D4}"/>
              </a:ext>
            </a:extLst>
          </p:cNvPr>
          <p:cNvSpPr/>
          <p:nvPr/>
        </p:nvSpPr>
        <p:spPr>
          <a:xfrm>
            <a:off x="4780815" y="4397775"/>
            <a:ext cx="1757464" cy="31157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450" b="1" dirty="0">
                <a:solidFill>
                  <a:srgbClr val="FF0000"/>
                </a:solidFill>
                <a:ea typeface="Sora SemiBold" pitchFamily="34" charset="-122"/>
                <a:cs typeface="Sora SemiBold" pitchFamily="34" charset="-120"/>
              </a:rPr>
              <a:t>100B+</a:t>
            </a:r>
            <a:endParaRPr lang="en-US" sz="2450" b="1" dirty="0">
              <a:solidFill>
                <a:srgbClr val="FF0000"/>
              </a:solidFill>
            </a:endParaRPr>
          </a:p>
        </p:txBody>
      </p:sp>
      <p:sp>
        <p:nvSpPr>
          <p:cNvPr id="21" name="Text 9">
            <a:extLst>
              <a:ext uri="{FF2B5EF4-FFF2-40B4-BE49-F238E27FC236}">
                <a16:creationId xmlns:a16="http://schemas.microsoft.com/office/drawing/2014/main" id="{B85F2057-7D3C-D8D6-C798-136A98F85C15}"/>
              </a:ext>
            </a:extLst>
          </p:cNvPr>
          <p:cNvSpPr/>
          <p:nvPr/>
        </p:nvSpPr>
        <p:spPr>
          <a:xfrm>
            <a:off x="5081517" y="4722393"/>
            <a:ext cx="1242343" cy="15530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50" dirty="0">
                <a:solidFill>
                  <a:srgbClr val="FF0000"/>
                </a:solidFill>
                <a:ea typeface="Sora SemiBold" pitchFamily="34" charset="-122"/>
                <a:cs typeface="Sora SemiBold" pitchFamily="34" charset="-120"/>
              </a:rPr>
              <a:t>UGX Claims Paid 2025</a:t>
            </a:r>
            <a:endParaRPr lang="en-US" sz="950" dirty="0">
              <a:solidFill>
                <a:srgbClr val="FF0000"/>
              </a:solidFill>
            </a:endParaRPr>
          </a:p>
        </p:txBody>
      </p:sp>
      <p:sp>
        <p:nvSpPr>
          <p:cNvPr id="22" name="Text 6">
            <a:extLst>
              <a:ext uri="{FF2B5EF4-FFF2-40B4-BE49-F238E27FC236}">
                <a16:creationId xmlns:a16="http://schemas.microsoft.com/office/drawing/2014/main" id="{6C22E362-361A-9017-8188-E67D336E2D96}"/>
              </a:ext>
            </a:extLst>
          </p:cNvPr>
          <p:cNvSpPr/>
          <p:nvPr/>
        </p:nvSpPr>
        <p:spPr>
          <a:xfrm>
            <a:off x="7375482" y="4729044"/>
            <a:ext cx="1242343" cy="15530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50" dirty="0">
                <a:solidFill>
                  <a:srgbClr val="FF0000"/>
                </a:solidFill>
                <a:ea typeface="Sora SemiBold" pitchFamily="34" charset="-122"/>
                <a:cs typeface="Sora SemiBold" pitchFamily="34" charset="-120"/>
              </a:rPr>
              <a:t>Customer Lives Assured</a:t>
            </a:r>
            <a:endParaRPr lang="en-US" sz="950" dirty="0">
              <a:solidFill>
                <a:srgbClr val="FF0000"/>
              </a:solidFill>
            </a:endParaRPr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EA974C80-EEF2-D30C-9513-DABB6DB35747}"/>
              </a:ext>
            </a:extLst>
          </p:cNvPr>
          <p:cNvSpPr/>
          <p:nvPr/>
        </p:nvSpPr>
        <p:spPr>
          <a:xfrm>
            <a:off x="7083262" y="3232153"/>
            <a:ext cx="1946103" cy="793158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G"/>
          </a:p>
        </p:txBody>
      </p:sp>
      <p:sp>
        <p:nvSpPr>
          <p:cNvPr id="24" name="Text 2">
            <a:extLst>
              <a:ext uri="{FF2B5EF4-FFF2-40B4-BE49-F238E27FC236}">
                <a16:creationId xmlns:a16="http://schemas.microsoft.com/office/drawing/2014/main" id="{8AA90629-A338-489D-C72E-052820CF30F3}"/>
              </a:ext>
            </a:extLst>
          </p:cNvPr>
          <p:cNvSpPr/>
          <p:nvPr/>
        </p:nvSpPr>
        <p:spPr>
          <a:xfrm>
            <a:off x="7260303" y="3301079"/>
            <a:ext cx="1464188" cy="31157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450" b="1" dirty="0">
                <a:solidFill>
                  <a:srgbClr val="FF0000"/>
                </a:solidFill>
                <a:ea typeface="Sora SemiBold" pitchFamily="34" charset="-122"/>
                <a:cs typeface="Sora SemiBold" pitchFamily="34" charset="-120"/>
              </a:rPr>
              <a:t>175+</a:t>
            </a:r>
            <a:endParaRPr lang="en-US" sz="2450" b="1" dirty="0">
              <a:solidFill>
                <a:srgbClr val="FF0000"/>
              </a:solidFill>
            </a:endParaRPr>
          </a:p>
        </p:txBody>
      </p:sp>
      <p:sp>
        <p:nvSpPr>
          <p:cNvPr id="25" name="Text 12">
            <a:extLst>
              <a:ext uri="{FF2B5EF4-FFF2-40B4-BE49-F238E27FC236}">
                <a16:creationId xmlns:a16="http://schemas.microsoft.com/office/drawing/2014/main" id="{F1629680-F7B7-97EC-3B27-096D8CBF8A75}"/>
              </a:ext>
            </a:extLst>
          </p:cNvPr>
          <p:cNvSpPr/>
          <p:nvPr/>
        </p:nvSpPr>
        <p:spPr>
          <a:xfrm>
            <a:off x="5031593" y="3633779"/>
            <a:ext cx="1242343" cy="15530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50" dirty="0">
                <a:solidFill>
                  <a:srgbClr val="FF0000"/>
                </a:solidFill>
                <a:ea typeface="Sora SemiBold" pitchFamily="34" charset="-122"/>
                <a:cs typeface="Sora SemiBold" pitchFamily="34" charset="-120"/>
              </a:rPr>
              <a:t>Market Share</a:t>
            </a:r>
            <a:endParaRPr lang="en-US" sz="950" dirty="0">
              <a:solidFill>
                <a:srgbClr val="FF0000"/>
              </a:solidFill>
            </a:endParaRPr>
          </a:p>
        </p:txBody>
      </p:sp>
      <p:sp>
        <p:nvSpPr>
          <p:cNvPr id="26" name="Text 13">
            <a:extLst>
              <a:ext uri="{FF2B5EF4-FFF2-40B4-BE49-F238E27FC236}">
                <a16:creationId xmlns:a16="http://schemas.microsoft.com/office/drawing/2014/main" id="{E3138971-3F6B-BF68-64AD-FAE77D1EEBDC}"/>
              </a:ext>
            </a:extLst>
          </p:cNvPr>
          <p:cNvSpPr/>
          <p:nvPr/>
        </p:nvSpPr>
        <p:spPr>
          <a:xfrm>
            <a:off x="4745449" y="3839177"/>
            <a:ext cx="1928812" cy="1347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00" dirty="0">
                <a:solidFill>
                  <a:srgbClr val="FF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One of Uganda's leading life insurers</a:t>
            </a:r>
            <a:endParaRPr lang="en-US" sz="700" dirty="0">
              <a:solidFill>
                <a:srgbClr val="FF0000"/>
              </a:solidFill>
            </a:endParaRPr>
          </a:p>
        </p:txBody>
      </p:sp>
      <p:sp>
        <p:nvSpPr>
          <p:cNvPr id="27" name="Text 3">
            <a:extLst>
              <a:ext uri="{FF2B5EF4-FFF2-40B4-BE49-F238E27FC236}">
                <a16:creationId xmlns:a16="http://schemas.microsoft.com/office/drawing/2014/main" id="{12F268B4-A0E0-A6EF-E9E0-3D4D3CE4EC7F}"/>
              </a:ext>
            </a:extLst>
          </p:cNvPr>
          <p:cNvSpPr/>
          <p:nvPr/>
        </p:nvSpPr>
        <p:spPr>
          <a:xfrm>
            <a:off x="7375482" y="3694897"/>
            <a:ext cx="1242343" cy="15530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50" dirty="0">
                <a:solidFill>
                  <a:srgbClr val="FF0000"/>
                </a:solidFill>
                <a:ea typeface="Sora SemiBold" pitchFamily="34" charset="-122"/>
                <a:cs typeface="Sora SemiBold" pitchFamily="34" charset="-120"/>
              </a:rPr>
              <a:t>Years of Heritage</a:t>
            </a:r>
            <a:endParaRPr lang="en-US" sz="950" dirty="0">
              <a:solidFill>
                <a:srgbClr val="FF0000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0AB52905-483B-55D6-6154-2D4E262A1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2" y="38138"/>
            <a:ext cx="4547181" cy="5031924"/>
          </a:xfrm>
          <a:prstGeom prst="rect">
            <a:avLst/>
          </a:prstGeom>
        </p:spPr>
      </p:pic>
      <p:sp>
        <p:nvSpPr>
          <p:cNvPr id="37" name="Text 5">
            <a:extLst>
              <a:ext uri="{FF2B5EF4-FFF2-40B4-BE49-F238E27FC236}">
                <a16:creationId xmlns:a16="http://schemas.microsoft.com/office/drawing/2014/main" id="{3810C45F-8C3C-1FC9-9C90-325B183C333E}"/>
              </a:ext>
            </a:extLst>
          </p:cNvPr>
          <p:cNvSpPr/>
          <p:nvPr/>
        </p:nvSpPr>
        <p:spPr>
          <a:xfrm>
            <a:off x="7177581" y="4384217"/>
            <a:ext cx="1757464" cy="288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450" b="1" dirty="0">
                <a:solidFill>
                  <a:srgbClr val="FF0000"/>
                </a:solidFill>
                <a:ea typeface="Sora SemiBold" pitchFamily="34" charset="-122"/>
                <a:cs typeface="Sora SemiBold" pitchFamily="34" charset="-120"/>
              </a:rPr>
              <a:t>600K+</a:t>
            </a:r>
            <a:endParaRPr lang="en-US" sz="2450" b="1" dirty="0">
              <a:solidFill>
                <a:srgbClr val="FF0000"/>
              </a:solidFill>
            </a:endParaRPr>
          </a:p>
        </p:txBody>
      </p:sp>
      <p:sp>
        <p:nvSpPr>
          <p:cNvPr id="38" name="Text 11">
            <a:extLst>
              <a:ext uri="{FF2B5EF4-FFF2-40B4-BE49-F238E27FC236}">
                <a16:creationId xmlns:a16="http://schemas.microsoft.com/office/drawing/2014/main" id="{548AF050-01F5-DD8E-93E3-53A04D637912}"/>
              </a:ext>
            </a:extLst>
          </p:cNvPr>
          <p:cNvSpPr/>
          <p:nvPr/>
        </p:nvSpPr>
        <p:spPr>
          <a:xfrm>
            <a:off x="4780815" y="3301079"/>
            <a:ext cx="1725667" cy="31157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450" b="1" dirty="0">
                <a:solidFill>
                  <a:srgbClr val="FF0000"/>
                </a:solidFill>
                <a:ea typeface="Sora SemiBold" pitchFamily="34" charset="-122"/>
                <a:cs typeface="Sora SemiBold" pitchFamily="34" charset="-120"/>
              </a:rPr>
              <a:t>28%</a:t>
            </a:r>
            <a:endParaRPr lang="en-US" sz="2450" b="1" dirty="0">
              <a:solidFill>
                <a:srgbClr val="FF0000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2F7D1E1-6CB1-9ED5-2BA7-F38CE12C4424}"/>
              </a:ext>
            </a:extLst>
          </p:cNvPr>
          <p:cNvSpPr txBox="1"/>
          <p:nvPr/>
        </p:nvSpPr>
        <p:spPr>
          <a:xfrm>
            <a:off x="4572000" y="38139"/>
            <a:ext cx="456113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Prudential plc </a:t>
            </a:r>
            <a:r>
              <a:rPr lang="en-US" sz="1600" dirty="0"/>
              <a:t>is a </a:t>
            </a:r>
            <a:r>
              <a:rPr lang="en-UG" sz="1600" dirty="0"/>
              <a:t>A trusted partner for millions </a:t>
            </a:r>
            <a:r>
              <a:rPr lang="en-US" sz="1600" dirty="0"/>
              <a:t>of </a:t>
            </a:r>
            <a:r>
              <a:rPr lang="en-UG" sz="1600" dirty="0"/>
              <a:t>Our life and health insurance and asset management solutions serv</a:t>
            </a:r>
            <a:r>
              <a:rPr lang="en-US" sz="1600" dirty="0" err="1"/>
              <a:t>ing</a:t>
            </a:r>
            <a:r>
              <a:rPr lang="en-UG" sz="1600" dirty="0"/>
              <a:t> over 17 million customers across 20 markets in Asia and Africa. </a:t>
            </a:r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We are Operate in 5 Africa markets (Uganda, Kenya, Zambia, Ghana &amp; Nigeria).</a:t>
            </a:r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5ED5D26-CDEC-779E-E9A8-DA2EFC24ABD2}"/>
              </a:ext>
            </a:extLst>
          </p:cNvPr>
          <p:cNvSpPr txBox="1"/>
          <p:nvPr/>
        </p:nvSpPr>
        <p:spPr>
          <a:xfrm>
            <a:off x="4582861" y="1958568"/>
            <a:ext cx="456113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Prudential Assurance Uganda Limited (PAUL)</a:t>
            </a:r>
            <a:r>
              <a:rPr lang="en-US" sz="1600" dirty="0"/>
              <a:t> is a licensed life insurance company providing </a:t>
            </a:r>
            <a:r>
              <a:rPr lang="en-US" sz="1600" dirty="0">
                <a:solidFill>
                  <a:srgbClr val="FF0000"/>
                </a:solidFill>
              </a:rPr>
              <a:t>long-term financial protection, health and investment solutions to individuals and institutions across Uganda.</a:t>
            </a:r>
            <a:endParaRPr lang="en-UG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012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5C432-5C02-1C1A-0FD7-67C32D7DA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319949E-A70E-9BD9-8E0A-8C895C825CE0}"/>
              </a:ext>
            </a:extLst>
          </p:cNvPr>
          <p:cNvCxnSpPr/>
          <p:nvPr/>
        </p:nvCxnSpPr>
        <p:spPr>
          <a:xfrm>
            <a:off x="0" y="0"/>
            <a:ext cx="685800" cy="0"/>
          </a:xfrm>
          <a:prstGeom prst="line">
            <a:avLst/>
          </a:prstGeom>
          <a:noFill/>
          <a:ln w="0" cap="flat" cmpd="sng" algn="ctr">
            <a:solidFill>
              <a:srgbClr val="FBFFFF"/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B556F2F-C6C1-1FB3-BA3F-470FB8727B4E}"/>
              </a:ext>
            </a:extLst>
          </p:cNvPr>
          <p:cNvCxnSpPr/>
          <p:nvPr/>
        </p:nvCxnSpPr>
        <p:spPr>
          <a:xfrm>
            <a:off x="0" y="0"/>
            <a:ext cx="685800" cy="0"/>
          </a:xfrm>
          <a:prstGeom prst="line">
            <a:avLst/>
          </a:prstGeom>
          <a:noFill/>
          <a:ln w="0" cap="flat" cmpd="sng" algn="ctr">
            <a:solidFill>
              <a:srgbClr val="FBFFFF"/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F783739-D548-2259-D905-538412D54C4C}"/>
              </a:ext>
            </a:extLst>
          </p:cNvPr>
          <p:cNvCxnSpPr/>
          <p:nvPr/>
        </p:nvCxnSpPr>
        <p:spPr>
          <a:xfrm>
            <a:off x="0" y="0"/>
            <a:ext cx="685800" cy="0"/>
          </a:xfrm>
          <a:prstGeom prst="line">
            <a:avLst/>
          </a:prstGeom>
          <a:noFill/>
          <a:ln w="0" cap="flat" cmpd="sng" algn="ctr">
            <a:solidFill>
              <a:srgbClr val="FBFFFF"/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E8CE7F3-3AC7-AC52-614E-AF1F9A551621}"/>
              </a:ext>
            </a:extLst>
          </p:cNvPr>
          <p:cNvCxnSpPr/>
          <p:nvPr/>
        </p:nvCxnSpPr>
        <p:spPr>
          <a:xfrm>
            <a:off x="0" y="0"/>
            <a:ext cx="685800" cy="0"/>
          </a:xfrm>
          <a:prstGeom prst="line">
            <a:avLst/>
          </a:prstGeom>
          <a:noFill/>
          <a:ln w="0" cap="flat" cmpd="sng" algn="ctr">
            <a:solidFill>
              <a:srgbClr val="FBFFFF"/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</p:cxn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2066A75-4D97-21BD-6ECE-FA0F8BE193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30077" y="270891"/>
            <a:ext cx="7818368" cy="281177"/>
          </a:xfrm>
        </p:spPr>
        <p:txBody>
          <a:bodyPr/>
          <a:lstStyle/>
          <a:p>
            <a:pPr eaLnBrk="0" fontAlgn="base" hangingPunct="0">
              <a:lnSpc>
                <a:spcPts val="1800"/>
              </a:lnSpc>
              <a:spcBef>
                <a:spcPct val="0"/>
              </a:spcBef>
              <a:defRPr/>
            </a:pPr>
            <a:r>
              <a:rPr lang="en-GB" dirty="0">
                <a:solidFill>
                  <a:srgbClr val="C00000"/>
                </a:solidFill>
                <a:latin typeface="+mn-lt"/>
              </a:rPr>
              <a:t>What do we do?</a:t>
            </a:r>
            <a:r>
              <a:rPr lang="en-US" dirty="0">
                <a:solidFill>
                  <a:srgbClr val="C00000"/>
                </a:solidFill>
                <a:latin typeface="+mn-lt"/>
              </a:rPr>
              <a:t> 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Picture Placeholder 6" descr="A picture containing person, suit&#10;&#10;Description automatically generated">
            <a:extLst>
              <a:ext uri="{FF2B5EF4-FFF2-40B4-BE49-F238E27FC236}">
                <a16:creationId xmlns:a16="http://schemas.microsoft.com/office/drawing/2014/main" id="{4F36DDAC-F505-6101-98E9-F0FE6EE681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0" r="17880"/>
          <a:stretch>
            <a:fillRect/>
          </a:stretch>
        </p:blipFill>
        <p:spPr>
          <a:xfrm>
            <a:off x="185055" y="703104"/>
            <a:ext cx="4458228" cy="4247513"/>
          </a:xfrm>
          <a:custGeom>
            <a:avLst/>
            <a:gdLst>
              <a:gd name="connsiteX0" fmla="*/ 0 w 5508104"/>
              <a:gd name="connsiteY0" fmla="*/ 0 h 5143500"/>
              <a:gd name="connsiteX1" fmla="*/ 5508104 w 5508104"/>
              <a:gd name="connsiteY1" fmla="*/ 0 h 5143500"/>
              <a:gd name="connsiteX2" fmla="*/ 5508104 w 5508104"/>
              <a:gd name="connsiteY2" fmla="*/ 5143500 h 5143500"/>
              <a:gd name="connsiteX3" fmla="*/ 0 w 5508104"/>
              <a:gd name="connsiteY3" fmla="*/ 5143500 h 5143500"/>
              <a:gd name="connsiteX4" fmla="*/ 0 w 5508104"/>
              <a:gd name="connsiteY4" fmla="*/ 0 h 5143500"/>
              <a:gd name="connsiteX0" fmla="*/ 0 w 5508104"/>
              <a:gd name="connsiteY0" fmla="*/ 0 h 5143500"/>
              <a:gd name="connsiteX1" fmla="*/ 3984104 w 5508104"/>
              <a:gd name="connsiteY1" fmla="*/ 0 h 5143500"/>
              <a:gd name="connsiteX2" fmla="*/ 5508104 w 5508104"/>
              <a:gd name="connsiteY2" fmla="*/ 5143500 h 5143500"/>
              <a:gd name="connsiteX3" fmla="*/ 0 w 5508104"/>
              <a:gd name="connsiteY3" fmla="*/ 5143500 h 5143500"/>
              <a:gd name="connsiteX4" fmla="*/ 0 w 5508104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08104" h="5143500">
                <a:moveTo>
                  <a:pt x="0" y="0"/>
                </a:moveTo>
                <a:lnTo>
                  <a:pt x="3984104" y="0"/>
                </a:lnTo>
                <a:lnTo>
                  <a:pt x="5508104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9B05A6-D220-15C4-B803-E718DE42F974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185056" y="703105"/>
            <a:ext cx="1678070" cy="754445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9518710B-1B85-D7B1-8E1B-682C52D31CD0}"/>
              </a:ext>
            </a:extLst>
          </p:cNvPr>
          <p:cNvSpPr/>
          <p:nvPr/>
        </p:nvSpPr>
        <p:spPr>
          <a:xfrm>
            <a:off x="4695532" y="703105"/>
            <a:ext cx="4355599" cy="6419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defTabSz="685800">
              <a:lnSpc>
                <a:spcPct val="127000"/>
              </a:lnSpc>
            </a:pPr>
            <a:r>
              <a:rPr lang="en-US" sz="1400" b="1" dirty="0">
                <a:solidFill>
                  <a:srgbClr val="C00000"/>
                </a:solidFill>
                <a:ea typeface="Lato" pitchFamily="34" charset="-122"/>
                <a:cs typeface="Lato" pitchFamily="34" charset="-120"/>
              </a:rPr>
              <a:t>Life &amp; Health Insurance for Financial Security</a:t>
            </a:r>
            <a:r>
              <a:rPr lang="en-US" sz="1100" b="1" dirty="0">
                <a:solidFill>
                  <a:srgbClr val="C00000"/>
                </a:solidFill>
                <a:ea typeface="Lato" pitchFamily="34" charset="-122"/>
                <a:cs typeface="Lato" pitchFamily="34" charset="-120"/>
              </a:rPr>
              <a:t>; </a:t>
            </a:r>
            <a:r>
              <a:rPr lang="en-US" sz="1200" dirty="0">
                <a:solidFill>
                  <a:srgbClr val="272525"/>
                </a:solidFill>
                <a:ea typeface="Lato" pitchFamily="34" charset="-122"/>
                <a:cs typeface="Lato" pitchFamily="34" charset="-120"/>
              </a:rPr>
              <a:t>Prudential Uganda bridges the financial protection gap in a country where insurance penetration remains under 1%.</a:t>
            </a:r>
            <a:endParaRPr lang="en-US" sz="1200" dirty="0">
              <a:solidFill>
                <a:prstClr val="black"/>
              </a:solidFill>
            </a:endParaRPr>
          </a:p>
        </p:txBody>
      </p:sp>
      <p:pic>
        <p:nvPicPr>
          <p:cNvPr id="10" name="Image 1" descr="preencoded.png">
            <a:extLst>
              <a:ext uri="{FF2B5EF4-FFF2-40B4-BE49-F238E27FC236}">
                <a16:creationId xmlns:a16="http://schemas.microsoft.com/office/drawing/2014/main" id="{826E4FAB-6C10-8855-C10E-4214A8D872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95532" y="1667461"/>
            <a:ext cx="304882" cy="292923"/>
          </a:xfrm>
          <a:prstGeom prst="rect">
            <a:avLst/>
          </a:prstGeom>
        </p:spPr>
      </p:pic>
      <p:sp>
        <p:nvSpPr>
          <p:cNvPr id="11" name="Text 2">
            <a:extLst>
              <a:ext uri="{FF2B5EF4-FFF2-40B4-BE49-F238E27FC236}">
                <a16:creationId xmlns:a16="http://schemas.microsoft.com/office/drawing/2014/main" id="{92DEE25F-585C-2CCA-B971-18835B59FE17}"/>
              </a:ext>
            </a:extLst>
          </p:cNvPr>
          <p:cNvSpPr/>
          <p:nvPr/>
        </p:nvSpPr>
        <p:spPr>
          <a:xfrm>
            <a:off x="5108016" y="1592368"/>
            <a:ext cx="1196132" cy="1494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85800">
              <a:lnSpc>
                <a:spcPct val="104000"/>
              </a:lnSpc>
            </a:pPr>
            <a:r>
              <a:rPr lang="en-US" sz="1400" b="1" dirty="0">
                <a:solidFill>
                  <a:srgbClr val="C00000"/>
                </a:solidFill>
                <a:ea typeface="Gelasio" pitchFamily="34" charset="-122"/>
                <a:cs typeface="Gelasio" pitchFamily="34" charset="-120"/>
              </a:rPr>
              <a:t>Protecting Families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5349C0FD-BCC1-9136-6B76-787C8ED59234}"/>
              </a:ext>
            </a:extLst>
          </p:cNvPr>
          <p:cNvSpPr/>
          <p:nvPr/>
        </p:nvSpPr>
        <p:spPr>
          <a:xfrm>
            <a:off x="5108016" y="1878865"/>
            <a:ext cx="3766236" cy="4363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defTabSz="685800">
              <a:lnSpc>
                <a:spcPct val="127000"/>
              </a:lnSpc>
            </a:pPr>
            <a:r>
              <a:rPr lang="en-US" sz="1200" dirty="0">
                <a:solidFill>
                  <a:srgbClr val="272525"/>
                </a:solidFill>
                <a:ea typeface="Lato" pitchFamily="34" charset="-122"/>
                <a:cs typeface="Lato" pitchFamily="34" charset="-120"/>
              </a:rPr>
              <a:t>If a breadwinner dies too early, we pay a lump-sum to support their family. Over 75% of Ugandan households are one medical emergency away from poverty, we change that.</a:t>
            </a:r>
            <a:endParaRPr lang="en-US" sz="1200" dirty="0">
              <a:solidFill>
                <a:prstClr val="black"/>
              </a:solidFill>
            </a:endParaRPr>
          </a:p>
        </p:txBody>
      </p:sp>
      <p:pic>
        <p:nvPicPr>
          <p:cNvPr id="13" name="Image 2" descr="preencoded.png">
            <a:extLst>
              <a:ext uri="{FF2B5EF4-FFF2-40B4-BE49-F238E27FC236}">
                <a16:creationId xmlns:a16="http://schemas.microsoft.com/office/drawing/2014/main" id="{4B5B3513-1088-A2FD-1B4C-E95B271AC7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95532" y="2606870"/>
            <a:ext cx="292923" cy="292923"/>
          </a:xfrm>
          <a:prstGeom prst="rect">
            <a:avLst/>
          </a:prstGeom>
        </p:spPr>
      </p:pic>
      <p:sp>
        <p:nvSpPr>
          <p:cNvPr id="14" name="Text 4">
            <a:extLst>
              <a:ext uri="{FF2B5EF4-FFF2-40B4-BE49-F238E27FC236}">
                <a16:creationId xmlns:a16="http://schemas.microsoft.com/office/drawing/2014/main" id="{2FD53F55-7811-6B82-C226-6F1835640178}"/>
              </a:ext>
            </a:extLst>
          </p:cNvPr>
          <p:cNvSpPr/>
          <p:nvPr/>
        </p:nvSpPr>
        <p:spPr>
          <a:xfrm>
            <a:off x="5162880" y="2678602"/>
            <a:ext cx="1196132" cy="1494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85800">
              <a:lnSpc>
                <a:spcPct val="104000"/>
              </a:lnSpc>
            </a:pPr>
            <a:r>
              <a:rPr lang="en-US" sz="1400" b="1" dirty="0">
                <a:solidFill>
                  <a:srgbClr val="C00000"/>
                </a:solidFill>
                <a:ea typeface="Gelasio" pitchFamily="34" charset="-122"/>
                <a:cs typeface="Gelasio" pitchFamily="34" charset="-120"/>
              </a:rPr>
              <a:t>Securing Key Goals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603DD41A-805D-0C7C-9E30-D2F7F7B33062}"/>
              </a:ext>
            </a:extLst>
          </p:cNvPr>
          <p:cNvSpPr/>
          <p:nvPr/>
        </p:nvSpPr>
        <p:spPr>
          <a:xfrm>
            <a:off x="5162880" y="2966621"/>
            <a:ext cx="3656508" cy="619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defTabSz="685800">
              <a:lnSpc>
                <a:spcPct val="127000"/>
              </a:lnSpc>
            </a:pPr>
            <a:r>
              <a:rPr lang="en-US" sz="1200" dirty="0">
                <a:solidFill>
                  <a:srgbClr val="272525"/>
                </a:solidFill>
                <a:ea typeface="Lato" pitchFamily="34" charset="-122"/>
                <a:cs typeface="Lato" pitchFamily="34" charset="-120"/>
              </a:rPr>
              <a:t>Education plan payouts ensure children reach university even when life is unpredictable. Health and disability riders prevent financial derailment.</a:t>
            </a:r>
            <a:endParaRPr lang="en-US" sz="1200" dirty="0">
              <a:solidFill>
                <a:prstClr val="black"/>
              </a:solidFill>
            </a:endParaRPr>
          </a:p>
        </p:txBody>
      </p:sp>
      <p:pic>
        <p:nvPicPr>
          <p:cNvPr id="16" name="Image 3" descr="preencoded.png">
            <a:extLst>
              <a:ext uri="{FF2B5EF4-FFF2-40B4-BE49-F238E27FC236}">
                <a16:creationId xmlns:a16="http://schemas.microsoft.com/office/drawing/2014/main" id="{BD123286-389F-6F31-3966-93D65890C1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55130" y="3773322"/>
            <a:ext cx="239204" cy="239204"/>
          </a:xfrm>
          <a:prstGeom prst="rect">
            <a:avLst/>
          </a:prstGeom>
        </p:spPr>
      </p:pic>
      <p:sp>
        <p:nvSpPr>
          <p:cNvPr id="18" name="Text 6">
            <a:extLst>
              <a:ext uri="{FF2B5EF4-FFF2-40B4-BE49-F238E27FC236}">
                <a16:creationId xmlns:a16="http://schemas.microsoft.com/office/drawing/2014/main" id="{C03DE0FD-3898-569A-65E9-F41A53F5EC9D}"/>
              </a:ext>
            </a:extLst>
          </p:cNvPr>
          <p:cNvSpPr/>
          <p:nvPr/>
        </p:nvSpPr>
        <p:spPr>
          <a:xfrm>
            <a:off x="5108016" y="3773322"/>
            <a:ext cx="1487574" cy="1494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685800">
              <a:lnSpc>
                <a:spcPct val="104000"/>
              </a:lnSpc>
            </a:pPr>
            <a:r>
              <a:rPr lang="en-US" sz="1400" b="1" dirty="0">
                <a:solidFill>
                  <a:srgbClr val="C00000"/>
                </a:solidFill>
                <a:ea typeface="Gelasio" pitchFamily="34" charset="-122"/>
                <a:cs typeface="Gelasio" pitchFamily="34" charset="-120"/>
              </a:rPr>
              <a:t>Building Long-Term Wealth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8A5CC1FD-605E-218D-A9C8-9184AABC126D}"/>
              </a:ext>
            </a:extLst>
          </p:cNvPr>
          <p:cNvSpPr/>
          <p:nvPr/>
        </p:nvSpPr>
        <p:spPr>
          <a:xfrm>
            <a:off x="5217744" y="4012526"/>
            <a:ext cx="3656508" cy="619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defTabSz="685800">
              <a:lnSpc>
                <a:spcPct val="127000"/>
              </a:lnSpc>
            </a:pPr>
            <a:r>
              <a:rPr lang="en-US" sz="1200" dirty="0">
                <a:solidFill>
                  <a:srgbClr val="272525"/>
                </a:solidFill>
                <a:ea typeface="Lato" pitchFamily="34" charset="-122"/>
                <a:cs typeface="Lato" pitchFamily="34" charset="-120"/>
              </a:rPr>
              <a:t>By combining protection with disciplined savings, our solutions create lasting financial safety nets, supporting wealth accumulation with claims paid within </a:t>
            </a:r>
            <a:r>
              <a:rPr lang="en-US" sz="1200" b="1" dirty="0">
                <a:solidFill>
                  <a:srgbClr val="272525"/>
                </a:solidFill>
                <a:ea typeface="Lato" pitchFamily="34" charset="-122"/>
                <a:cs typeface="Lato" pitchFamily="34" charset="-120"/>
              </a:rPr>
              <a:t>48–72 hours</a:t>
            </a:r>
            <a:r>
              <a:rPr lang="en-US" sz="1200" dirty="0">
                <a:solidFill>
                  <a:srgbClr val="272525"/>
                </a:solidFill>
                <a:ea typeface="Lato" pitchFamily="34" charset="-122"/>
                <a:cs typeface="Lato" pitchFamily="34" charset="-120"/>
              </a:rPr>
              <a:t>.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052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A82BC-9EDF-0F89-C63B-026B42683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1E368FF-8389-F80E-B8B6-23CE0E22A9E6}"/>
              </a:ext>
            </a:extLst>
          </p:cNvPr>
          <p:cNvCxnSpPr/>
          <p:nvPr/>
        </p:nvCxnSpPr>
        <p:spPr>
          <a:xfrm>
            <a:off x="0" y="0"/>
            <a:ext cx="685800" cy="0"/>
          </a:xfrm>
          <a:prstGeom prst="line">
            <a:avLst/>
          </a:prstGeom>
          <a:noFill/>
          <a:ln w="0" cap="flat" cmpd="sng" algn="ctr">
            <a:solidFill>
              <a:srgbClr val="FBFFFF"/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59AED68-5C53-8F03-E0DE-659005D69CD8}"/>
              </a:ext>
            </a:extLst>
          </p:cNvPr>
          <p:cNvCxnSpPr/>
          <p:nvPr/>
        </p:nvCxnSpPr>
        <p:spPr>
          <a:xfrm>
            <a:off x="0" y="0"/>
            <a:ext cx="685800" cy="0"/>
          </a:xfrm>
          <a:prstGeom prst="line">
            <a:avLst/>
          </a:prstGeom>
          <a:noFill/>
          <a:ln w="0" cap="flat" cmpd="sng" algn="ctr">
            <a:solidFill>
              <a:srgbClr val="FBFFFF"/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E415FE9-B11E-36A2-C705-25789D55E37C}"/>
              </a:ext>
            </a:extLst>
          </p:cNvPr>
          <p:cNvCxnSpPr/>
          <p:nvPr/>
        </p:nvCxnSpPr>
        <p:spPr>
          <a:xfrm>
            <a:off x="0" y="0"/>
            <a:ext cx="685800" cy="0"/>
          </a:xfrm>
          <a:prstGeom prst="line">
            <a:avLst/>
          </a:prstGeom>
          <a:noFill/>
          <a:ln w="0" cap="flat" cmpd="sng" algn="ctr">
            <a:solidFill>
              <a:srgbClr val="FBFFFF"/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2149F8B-D887-30B4-CA81-6D5B0AD486E8}"/>
              </a:ext>
            </a:extLst>
          </p:cNvPr>
          <p:cNvCxnSpPr/>
          <p:nvPr/>
        </p:nvCxnSpPr>
        <p:spPr>
          <a:xfrm>
            <a:off x="0" y="0"/>
            <a:ext cx="685800" cy="0"/>
          </a:xfrm>
          <a:prstGeom prst="line">
            <a:avLst/>
          </a:prstGeom>
          <a:noFill/>
          <a:ln w="0" cap="flat" cmpd="sng" algn="ctr">
            <a:solidFill>
              <a:srgbClr val="FBFFFF"/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</p:cxn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00B4578-4216-62A2-9101-B4493668F5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30077" y="270891"/>
            <a:ext cx="7818368" cy="281177"/>
          </a:xfrm>
        </p:spPr>
        <p:txBody>
          <a:bodyPr/>
          <a:lstStyle/>
          <a:p>
            <a:pPr eaLnBrk="0" fontAlgn="base" hangingPunct="0">
              <a:lnSpc>
                <a:spcPts val="1800"/>
              </a:lnSpc>
              <a:spcBef>
                <a:spcPct val="0"/>
              </a:spcBef>
              <a:defRPr/>
            </a:pPr>
            <a:r>
              <a:rPr lang="en-GB" dirty="0">
                <a:solidFill>
                  <a:srgbClr val="C00000"/>
                </a:solidFill>
                <a:latin typeface="+mn-lt"/>
              </a:rPr>
              <a:t>What do we offer?</a:t>
            </a:r>
            <a:endParaRPr lang="en-GB" sz="135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933EEA-74C2-29D9-7C77-D491C18E37DC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185056" y="703105"/>
            <a:ext cx="1678070" cy="754445"/>
          </a:xfrm>
          <a:prstGeom prst="rect">
            <a:avLst/>
          </a:prstGeom>
        </p:spPr>
      </p:pic>
      <p:sp>
        <p:nvSpPr>
          <p:cNvPr id="17" name="Text 3">
            <a:extLst>
              <a:ext uri="{FF2B5EF4-FFF2-40B4-BE49-F238E27FC236}">
                <a16:creationId xmlns:a16="http://schemas.microsoft.com/office/drawing/2014/main" id="{53B9ECD3-0CBD-D9F6-D453-2944E275901F}"/>
              </a:ext>
            </a:extLst>
          </p:cNvPr>
          <p:cNvSpPr/>
          <p:nvPr/>
        </p:nvSpPr>
        <p:spPr>
          <a:xfrm>
            <a:off x="230076" y="633425"/>
            <a:ext cx="8635317" cy="37906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ea typeface="Sora Light" pitchFamily="34" charset="-122"/>
                <a:cs typeface="Sora Light" pitchFamily="34" charset="-120"/>
              </a:rPr>
              <a:t>Our solutions are designed around the everyday realities and aspirations of Ugandans — from protecting families to building wealth for the next generation.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8DC24952-9811-D151-EB9E-FDEA440258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536" y="1608587"/>
            <a:ext cx="1629042" cy="1220338"/>
          </a:xfrm>
          <a:prstGeom prst="rect">
            <a:avLst/>
          </a:prstGeom>
        </p:spPr>
      </p:pic>
      <p:pic>
        <p:nvPicPr>
          <p:cNvPr id="21" name="Image 1" descr="preencoded.png">
            <a:extLst>
              <a:ext uri="{FF2B5EF4-FFF2-40B4-BE49-F238E27FC236}">
                <a16:creationId xmlns:a16="http://schemas.microsoft.com/office/drawing/2014/main" id="{3377AF72-B474-1FC2-E0CC-845F06599B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2828" y="1609830"/>
            <a:ext cx="1754835" cy="1220338"/>
          </a:xfrm>
          <a:prstGeom prst="rect">
            <a:avLst/>
          </a:prstGeom>
        </p:spPr>
      </p:pic>
      <p:pic>
        <p:nvPicPr>
          <p:cNvPr id="22" name="Image 2" descr="preencoded.png">
            <a:extLst>
              <a:ext uri="{FF2B5EF4-FFF2-40B4-BE49-F238E27FC236}">
                <a16:creationId xmlns:a16="http://schemas.microsoft.com/office/drawing/2014/main" id="{7C2841CC-A7CB-93CD-7463-46F6ADF899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2359" y="1635583"/>
            <a:ext cx="1754835" cy="1166345"/>
          </a:xfrm>
          <a:prstGeom prst="rect">
            <a:avLst/>
          </a:prstGeom>
        </p:spPr>
      </p:pic>
      <p:pic>
        <p:nvPicPr>
          <p:cNvPr id="23" name="Image 3" descr="preencoded.png">
            <a:extLst>
              <a:ext uri="{FF2B5EF4-FFF2-40B4-BE49-F238E27FC236}">
                <a16:creationId xmlns:a16="http://schemas.microsoft.com/office/drawing/2014/main" id="{3B3FCA14-FDD2-AA06-D76E-8DE4ACE99E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1890" y="1623834"/>
            <a:ext cx="1787574" cy="1166345"/>
          </a:xfrm>
          <a:prstGeom prst="rect">
            <a:avLst/>
          </a:prstGeom>
        </p:spPr>
      </p:pic>
      <p:sp>
        <p:nvSpPr>
          <p:cNvPr id="24" name="Text 4">
            <a:extLst>
              <a:ext uri="{FF2B5EF4-FFF2-40B4-BE49-F238E27FC236}">
                <a16:creationId xmlns:a16="http://schemas.microsoft.com/office/drawing/2014/main" id="{81808946-F752-5AEB-0812-9C0E9DED9FE4}"/>
              </a:ext>
            </a:extLst>
          </p:cNvPr>
          <p:cNvSpPr/>
          <p:nvPr/>
        </p:nvSpPr>
        <p:spPr>
          <a:xfrm>
            <a:off x="185056" y="3066136"/>
            <a:ext cx="1558975" cy="19481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ea typeface="Sora SemiBold" pitchFamily="34" charset="-122"/>
                <a:cs typeface="Sora SemiBold" pitchFamily="34" charset="-120"/>
              </a:rPr>
              <a:t>Life Protection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5" name="Text 6">
            <a:extLst>
              <a:ext uri="{FF2B5EF4-FFF2-40B4-BE49-F238E27FC236}">
                <a16:creationId xmlns:a16="http://schemas.microsoft.com/office/drawing/2014/main" id="{6DC52E17-60D7-2B72-C74A-2988F131F221}"/>
              </a:ext>
            </a:extLst>
          </p:cNvPr>
          <p:cNvSpPr/>
          <p:nvPr/>
        </p:nvSpPr>
        <p:spPr>
          <a:xfrm>
            <a:off x="2402829" y="3012186"/>
            <a:ext cx="1558976" cy="2310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ea typeface="Sora SemiBold" pitchFamily="34" charset="-122"/>
                <a:cs typeface="Sora SemiBold" pitchFamily="34" charset="-120"/>
              </a:rPr>
              <a:t>Health Protection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6" name="Text 8">
            <a:extLst>
              <a:ext uri="{FF2B5EF4-FFF2-40B4-BE49-F238E27FC236}">
                <a16:creationId xmlns:a16="http://schemas.microsoft.com/office/drawing/2014/main" id="{92212ECB-40FB-E600-C720-0AE08E4ACCB1}"/>
              </a:ext>
            </a:extLst>
          </p:cNvPr>
          <p:cNvSpPr/>
          <p:nvPr/>
        </p:nvSpPr>
        <p:spPr>
          <a:xfrm>
            <a:off x="4741392" y="2968728"/>
            <a:ext cx="1937965" cy="38963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ea typeface="Sora SemiBold" pitchFamily="34" charset="-122"/>
                <a:cs typeface="Sora SemiBold" pitchFamily="34" charset="-120"/>
              </a:rPr>
              <a:t>Education &amp; Future Planning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7" name="Text 10">
            <a:extLst>
              <a:ext uri="{FF2B5EF4-FFF2-40B4-BE49-F238E27FC236}">
                <a16:creationId xmlns:a16="http://schemas.microsoft.com/office/drawing/2014/main" id="{E23BA599-0EE3-5606-B6DD-06E0B45F3BA0}"/>
              </a:ext>
            </a:extLst>
          </p:cNvPr>
          <p:cNvSpPr/>
          <p:nvPr/>
        </p:nvSpPr>
        <p:spPr>
          <a:xfrm>
            <a:off x="7181890" y="2968728"/>
            <a:ext cx="1558975" cy="19481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ea typeface="Sora SemiBold" pitchFamily="34" charset="-122"/>
                <a:cs typeface="Sora SemiBold" pitchFamily="34" charset="-120"/>
              </a:rPr>
              <a:t>Wealth Creation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8" name="Text 5">
            <a:extLst>
              <a:ext uri="{FF2B5EF4-FFF2-40B4-BE49-F238E27FC236}">
                <a16:creationId xmlns:a16="http://schemas.microsoft.com/office/drawing/2014/main" id="{B10ECE62-2611-EF6B-9AF6-C65137E81378}"/>
              </a:ext>
            </a:extLst>
          </p:cNvPr>
          <p:cNvSpPr/>
          <p:nvPr/>
        </p:nvSpPr>
        <p:spPr>
          <a:xfrm>
            <a:off x="146753" y="3581526"/>
            <a:ext cx="1448705" cy="171197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ea typeface="Sora Light" pitchFamily="34" charset="-122"/>
                <a:cs typeface="Sora Light" pitchFamily="34" charset="-120"/>
              </a:rPr>
              <a:t>Financial security for families in the event of death, disability, or unexpected life events — preserving dignity when it matters most.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9" name="Text 7">
            <a:extLst>
              <a:ext uri="{FF2B5EF4-FFF2-40B4-BE49-F238E27FC236}">
                <a16:creationId xmlns:a16="http://schemas.microsoft.com/office/drawing/2014/main" id="{0E54A238-77A5-949B-7EBD-32AA65FFC3BD}"/>
              </a:ext>
            </a:extLst>
          </p:cNvPr>
          <p:cNvSpPr/>
          <p:nvPr/>
        </p:nvSpPr>
        <p:spPr>
          <a:xfrm>
            <a:off x="2363612" y="3595265"/>
            <a:ext cx="1833265" cy="154823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ea typeface="Sora Light" pitchFamily="34" charset="-122"/>
                <a:cs typeface="Sora Light" pitchFamily="34" charset="-120"/>
              </a:rPr>
              <a:t>Affordable healthcare financing through medical and health-linked solutions, reducing the burden of out-of-pocket costs.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0" name="Text 9">
            <a:extLst>
              <a:ext uri="{FF2B5EF4-FFF2-40B4-BE49-F238E27FC236}">
                <a16:creationId xmlns:a16="http://schemas.microsoft.com/office/drawing/2014/main" id="{BF834BBF-71BB-C730-11F3-518BE5F86AE1}"/>
              </a:ext>
            </a:extLst>
          </p:cNvPr>
          <p:cNvSpPr/>
          <p:nvPr/>
        </p:nvSpPr>
        <p:spPr>
          <a:xfrm>
            <a:off x="4741392" y="3551781"/>
            <a:ext cx="1540446" cy="75813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ea typeface="Sora Light" pitchFamily="34" charset="-122"/>
                <a:cs typeface="Sora Light" pitchFamily="34" charset="-120"/>
              </a:rPr>
              <a:t>Structured financial plans that help parents secure their children's education and long-term aspirations.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1" name="Text 11">
            <a:extLst>
              <a:ext uri="{FF2B5EF4-FFF2-40B4-BE49-F238E27FC236}">
                <a16:creationId xmlns:a16="http://schemas.microsoft.com/office/drawing/2014/main" id="{E1EB6A3F-20FE-E986-B14D-FDEF8712280B}"/>
              </a:ext>
            </a:extLst>
          </p:cNvPr>
          <p:cNvSpPr/>
          <p:nvPr/>
        </p:nvSpPr>
        <p:spPr>
          <a:xfrm>
            <a:off x="7181890" y="3473405"/>
            <a:ext cx="1909422" cy="157933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3B3535"/>
                </a:solidFill>
                <a:effectLst/>
                <a:uLnTx/>
                <a:uFillTx/>
                <a:ea typeface="Sora Light" pitchFamily="34" charset="-122"/>
                <a:cs typeface="Sora Light" pitchFamily="34" charset="-120"/>
              </a:rPr>
              <a:t>Disciplined savings combined with life protection to support long-term financial wellbeing and legacy planning.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50530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C4B84-319B-1A1D-CE07-5F352A571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94811-7A8A-1262-33E9-571AD378C2F8}"/>
              </a:ext>
            </a:extLst>
          </p:cNvPr>
          <p:cNvCxnSpPr/>
          <p:nvPr/>
        </p:nvCxnSpPr>
        <p:spPr>
          <a:xfrm>
            <a:off x="0" y="0"/>
            <a:ext cx="685800" cy="0"/>
          </a:xfrm>
          <a:prstGeom prst="line">
            <a:avLst/>
          </a:prstGeom>
          <a:noFill/>
          <a:ln w="0" cap="flat" cmpd="sng" algn="ctr">
            <a:solidFill>
              <a:srgbClr val="FBFFFF"/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F092CC7-C33C-5AB2-0471-45BF01F1F7FF}"/>
              </a:ext>
            </a:extLst>
          </p:cNvPr>
          <p:cNvCxnSpPr/>
          <p:nvPr/>
        </p:nvCxnSpPr>
        <p:spPr>
          <a:xfrm>
            <a:off x="0" y="0"/>
            <a:ext cx="685800" cy="0"/>
          </a:xfrm>
          <a:prstGeom prst="line">
            <a:avLst/>
          </a:prstGeom>
          <a:noFill/>
          <a:ln w="0" cap="flat" cmpd="sng" algn="ctr">
            <a:solidFill>
              <a:srgbClr val="FBFFFF"/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84A983C-9BB2-330F-C55A-9EABB8959976}"/>
              </a:ext>
            </a:extLst>
          </p:cNvPr>
          <p:cNvCxnSpPr/>
          <p:nvPr/>
        </p:nvCxnSpPr>
        <p:spPr>
          <a:xfrm>
            <a:off x="0" y="0"/>
            <a:ext cx="685800" cy="0"/>
          </a:xfrm>
          <a:prstGeom prst="line">
            <a:avLst/>
          </a:prstGeom>
          <a:noFill/>
          <a:ln w="0" cap="flat" cmpd="sng" algn="ctr">
            <a:solidFill>
              <a:srgbClr val="FBFFFF"/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B780017-1F25-4D62-BC0D-F1A4768A9009}"/>
              </a:ext>
            </a:extLst>
          </p:cNvPr>
          <p:cNvCxnSpPr/>
          <p:nvPr/>
        </p:nvCxnSpPr>
        <p:spPr>
          <a:xfrm>
            <a:off x="0" y="0"/>
            <a:ext cx="685800" cy="0"/>
          </a:xfrm>
          <a:prstGeom prst="line">
            <a:avLst/>
          </a:prstGeom>
          <a:noFill/>
          <a:ln w="0" cap="flat" cmpd="sng" algn="ctr">
            <a:solidFill>
              <a:srgbClr val="FBFFFF"/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</p:cxn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A8644AC-727F-770E-949C-F6C054FFA6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44364" y="195887"/>
            <a:ext cx="7818368" cy="281177"/>
          </a:xfrm>
        </p:spPr>
        <p:txBody>
          <a:bodyPr/>
          <a:lstStyle/>
          <a:p>
            <a:pPr eaLnBrk="0" fontAlgn="base" hangingPunct="0">
              <a:lnSpc>
                <a:spcPts val="1800"/>
              </a:lnSpc>
              <a:spcBef>
                <a:spcPct val="0"/>
              </a:spcBef>
              <a:defRPr/>
            </a:pPr>
            <a:r>
              <a:rPr lang="en-GB" dirty="0">
                <a:solidFill>
                  <a:srgbClr val="C00000"/>
                </a:solidFill>
                <a:latin typeface="+mn-lt"/>
              </a:rPr>
              <a:t>Product offering shelf</a:t>
            </a:r>
            <a:endParaRPr lang="en-GB" sz="135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250D11-63D9-12A1-DFF5-23D274AA4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" y="957386"/>
            <a:ext cx="4436269" cy="412181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822586F-6165-E5DA-4AEC-151977EA291F}"/>
              </a:ext>
            </a:extLst>
          </p:cNvPr>
          <p:cNvSpPr txBox="1"/>
          <p:nvPr/>
        </p:nvSpPr>
        <p:spPr>
          <a:xfrm>
            <a:off x="4650583" y="477064"/>
            <a:ext cx="4436266" cy="11732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en-US" sz="1200" b="1" i="0" u="none" strike="noStrike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ENSURE DIGNITY &amp; PRIDE WHEN </a:t>
            </a:r>
            <a:r>
              <a:rPr 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IN OLD AGE: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ko-KR" sz="1200" dirty="0">
                <a:latin typeface="Bahnschrift Light" panose="020B0502040204020203" pitchFamily="34" charset="0"/>
              </a:rPr>
              <a:t>Old age is a certainty, but the way you live your old age is a choice. The earlier your plan for it the better you can enjoy the final period of your life with dignity and pride.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8579A4-1761-03D5-74A7-DA86230BCCE6}"/>
              </a:ext>
            </a:extLst>
          </p:cNvPr>
          <p:cNvSpPr txBox="1"/>
          <p:nvPr/>
        </p:nvSpPr>
        <p:spPr>
          <a:xfrm>
            <a:off x="4650583" y="1909070"/>
            <a:ext cx="4378378" cy="124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ENSURE OUR CHILDREN’S EDUCATION AND THEIR FUTURE GROWTH ARE PROTECTED: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ko-K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 Light" panose="020B0502040204020203" pitchFamily="34" charset="0"/>
                <a:cs typeface="Arial" pitchFamily="34" charset="0"/>
              </a:rPr>
              <a:t>It is about providing your children with quality education options so they can continue to pursue their dreams even when you are not around.</a:t>
            </a:r>
            <a:endParaRPr lang="ko-KR" altLang="en-US" sz="1200" dirty="0">
              <a:solidFill>
                <a:prstClr val="black">
                  <a:lumMod val="75000"/>
                  <a:lumOff val="25000"/>
                </a:prstClr>
              </a:solidFill>
              <a:latin typeface="Bahnschrift Light" panose="020B0502040204020203" pitchFamily="34" charset="0"/>
              <a:cs typeface="Arial" pitchFamily="34" charset="0"/>
            </a:endParaRPr>
          </a:p>
          <a:p>
            <a:pPr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91F69E-03E1-BAC5-2487-3AD2027F05D5}"/>
              </a:ext>
            </a:extLst>
          </p:cNvPr>
          <p:cNvSpPr txBox="1"/>
          <p:nvPr/>
        </p:nvSpPr>
        <p:spPr>
          <a:xfrm>
            <a:off x="4650583" y="3030395"/>
            <a:ext cx="443626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52044">
              <a:spcAft>
                <a:spcPts val="600"/>
              </a:spcAft>
              <a:defRPr/>
            </a:pPr>
            <a:r>
              <a:rPr 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TO ACHIEVE WEALTH ACCUMULATION, CREATION, PROTECTION &amp; DISTRIBUTION</a:t>
            </a:r>
          </a:p>
          <a:p>
            <a:pPr defTabSz="352044">
              <a:spcAft>
                <a:spcPts val="600"/>
              </a:spcAft>
              <a:defRPr/>
            </a:pPr>
            <a:r>
              <a:rPr lang="en-US" altLang="ko-K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 Light" panose="020B0502040204020203" pitchFamily="34" charset="0"/>
                <a:cs typeface="Arial" pitchFamily="34" charset="0"/>
              </a:rPr>
              <a:t>The ideal financial solution that can help people to safely achieve their financial goals long term</a:t>
            </a:r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46E576-D1E4-8FF0-EDCF-409D32674211}"/>
              </a:ext>
            </a:extLst>
          </p:cNvPr>
          <p:cNvSpPr txBox="1"/>
          <p:nvPr/>
        </p:nvSpPr>
        <p:spPr>
          <a:xfrm>
            <a:off x="4603627" y="4113139"/>
            <a:ext cx="4540373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0" defTabSz="352044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THE MOST EFFECTIVE ESTATE PLANNING SOLUTION:</a:t>
            </a:r>
          </a:p>
          <a:p>
            <a:pPr marR="0" lvl="0" indent="0" defTabSz="352044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Bahnschrift Light" panose="020B0502040204020203" pitchFamily="34" charset="0"/>
                <a:cs typeface="Arial" pitchFamily="34" charset="0"/>
              </a:rPr>
              <a:t>The best solution to ensure a proper distribution of wealth and assets and to do legacy planning</a:t>
            </a:r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43A2281-2FFB-5E14-445C-B1AC6080FC03}"/>
              </a:ext>
            </a:extLst>
          </p:cNvPr>
          <p:cNvSpPr txBox="1"/>
          <p:nvPr/>
        </p:nvSpPr>
        <p:spPr>
          <a:xfrm>
            <a:off x="115038" y="495721"/>
            <a:ext cx="89139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0" defTabSz="352044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Depending on your financial needs, we offer different products that guarantee a future for you and your loved ones even when you are no more.</a:t>
            </a:r>
          </a:p>
        </p:txBody>
      </p:sp>
    </p:spTree>
    <p:extLst>
      <p:ext uri="{BB962C8B-B14F-4D97-AF65-F5344CB8AC3E}">
        <p14:creationId xmlns:p14="http://schemas.microsoft.com/office/powerpoint/2010/main" val="236196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4B835-986D-C48E-9819-524CD6AE7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5999063-CCE9-D97A-8B32-7E4BF8D4912C}"/>
              </a:ext>
            </a:extLst>
          </p:cNvPr>
          <p:cNvCxnSpPr/>
          <p:nvPr/>
        </p:nvCxnSpPr>
        <p:spPr>
          <a:xfrm>
            <a:off x="0" y="0"/>
            <a:ext cx="685800" cy="0"/>
          </a:xfrm>
          <a:prstGeom prst="line">
            <a:avLst/>
          </a:prstGeom>
          <a:noFill/>
          <a:ln w="0" cap="flat" cmpd="sng" algn="ctr">
            <a:solidFill>
              <a:srgbClr val="FBFFFF"/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E708E53-06B3-0C2C-70E5-4ECBFC0D8538}"/>
              </a:ext>
            </a:extLst>
          </p:cNvPr>
          <p:cNvCxnSpPr/>
          <p:nvPr/>
        </p:nvCxnSpPr>
        <p:spPr>
          <a:xfrm>
            <a:off x="0" y="0"/>
            <a:ext cx="685800" cy="0"/>
          </a:xfrm>
          <a:prstGeom prst="line">
            <a:avLst/>
          </a:prstGeom>
          <a:noFill/>
          <a:ln w="0" cap="flat" cmpd="sng" algn="ctr">
            <a:solidFill>
              <a:srgbClr val="FBFFFF"/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2B1F30E-BCF0-2364-6720-4F6FC4D41A09}"/>
              </a:ext>
            </a:extLst>
          </p:cNvPr>
          <p:cNvCxnSpPr/>
          <p:nvPr/>
        </p:nvCxnSpPr>
        <p:spPr>
          <a:xfrm>
            <a:off x="0" y="0"/>
            <a:ext cx="685800" cy="0"/>
          </a:xfrm>
          <a:prstGeom prst="line">
            <a:avLst/>
          </a:prstGeom>
          <a:noFill/>
          <a:ln w="0" cap="flat" cmpd="sng" algn="ctr">
            <a:solidFill>
              <a:srgbClr val="FBFFFF"/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8B40F2F2-DFCD-B83B-8025-D475C4D5EFAA}"/>
              </a:ext>
            </a:extLst>
          </p:cNvPr>
          <p:cNvCxnSpPr/>
          <p:nvPr/>
        </p:nvCxnSpPr>
        <p:spPr>
          <a:xfrm>
            <a:off x="0" y="0"/>
            <a:ext cx="685800" cy="0"/>
          </a:xfrm>
          <a:prstGeom prst="line">
            <a:avLst/>
          </a:prstGeom>
          <a:noFill/>
          <a:ln w="0" cap="flat" cmpd="sng" algn="ctr">
            <a:solidFill>
              <a:srgbClr val="FBFFFF"/>
            </a:solidFill>
            <a:prstDash val="solid"/>
            <a:round/>
            <a:headEnd type="none" w="lg" len="med"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</p:cxn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DABE120-9354-9552-11B6-44094C4C6C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44364" y="195887"/>
            <a:ext cx="7818368" cy="281177"/>
          </a:xfrm>
        </p:spPr>
        <p:txBody>
          <a:bodyPr/>
          <a:lstStyle/>
          <a:p>
            <a:pPr eaLnBrk="0" fontAlgn="base" hangingPunct="0">
              <a:lnSpc>
                <a:spcPts val="1800"/>
              </a:lnSpc>
              <a:spcBef>
                <a:spcPct val="0"/>
              </a:spcBef>
              <a:defRPr/>
            </a:pPr>
            <a:r>
              <a:rPr lang="en-GB" dirty="0">
                <a:solidFill>
                  <a:srgbClr val="C00000"/>
                </a:solidFill>
              </a:rPr>
              <a:t>New Product- PRU WEALTH (Promise to your self and your family)</a:t>
            </a:r>
            <a:endParaRPr lang="en-GB" sz="1350" dirty="0">
              <a:solidFill>
                <a:srgbClr val="C0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27B3CC9-87BC-F0C8-CA51-2EE62B2A50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9515"/>
            <a:ext cx="4014788" cy="4503985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22195F8-6D01-CC1D-AE66-78EA9B4E03A2}"/>
              </a:ext>
            </a:extLst>
          </p:cNvPr>
          <p:cNvSpPr/>
          <p:nvPr/>
        </p:nvSpPr>
        <p:spPr>
          <a:xfrm>
            <a:off x="4429124" y="557214"/>
            <a:ext cx="4657725" cy="445055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rgbClr val="FF0000"/>
                </a:solidFill>
              </a:rPr>
              <a:t>                          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100" b="1" dirty="0">
                <a:solidFill>
                  <a:schemeClr val="tx1"/>
                </a:solidFill>
              </a:rPr>
              <a:t>A Reward for Your Commitment </a:t>
            </a:r>
            <a:r>
              <a:rPr lang="en-US" sz="1100" dirty="0">
                <a:solidFill>
                  <a:srgbClr val="FF0000"/>
                </a:solidFill>
              </a:rPr>
              <a:t>:(100% payout at end of term)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endParaRPr lang="en-US" sz="1100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UG" sz="1100" b="1" dirty="0">
                <a:solidFill>
                  <a:schemeClr val="tx1"/>
                </a:solidFill>
              </a:rPr>
              <a:t>Your Family Stays Protected</a:t>
            </a:r>
            <a:r>
              <a:rPr lang="en-US" sz="1100" b="1" dirty="0">
                <a:solidFill>
                  <a:schemeClr val="tx1"/>
                </a:solidFill>
              </a:rPr>
              <a:t> : </a:t>
            </a:r>
            <a:r>
              <a:rPr lang="en-US" sz="1100" dirty="0">
                <a:solidFill>
                  <a:srgbClr val="FF0000"/>
                </a:solidFill>
              </a:rPr>
              <a:t>( Unexpected death family receives natural (</a:t>
            </a:r>
            <a:r>
              <a:rPr lang="en-UG" sz="1100" dirty="0">
                <a:solidFill>
                  <a:srgbClr val="FF0000"/>
                </a:solidFill>
              </a:rPr>
              <a:t>100% </a:t>
            </a:r>
            <a:r>
              <a:rPr lang="en-US" sz="1100" dirty="0">
                <a:solidFill>
                  <a:srgbClr val="FF0000"/>
                </a:solidFill>
              </a:rPr>
              <a:t>) and </a:t>
            </a:r>
            <a:r>
              <a:rPr lang="en-UG" sz="1100" dirty="0">
                <a:solidFill>
                  <a:srgbClr val="FF0000"/>
                </a:solidFill>
              </a:rPr>
              <a:t>Accidental death</a:t>
            </a:r>
            <a:r>
              <a:rPr lang="en-US" sz="1100" dirty="0">
                <a:solidFill>
                  <a:srgbClr val="FF0000"/>
                </a:solidFill>
              </a:rPr>
              <a:t> (</a:t>
            </a:r>
            <a:r>
              <a:rPr lang="en-UG" sz="1100" dirty="0">
                <a:solidFill>
                  <a:srgbClr val="FF0000"/>
                </a:solidFill>
              </a:rPr>
              <a:t>200%</a:t>
            </a:r>
            <a:r>
              <a:rPr lang="en-US" sz="1100" dirty="0">
                <a:solidFill>
                  <a:srgbClr val="FF0000"/>
                </a:solidFill>
              </a:rPr>
              <a:t>) </a:t>
            </a:r>
            <a:r>
              <a:rPr lang="en-UG" sz="1100" dirty="0">
                <a:solidFill>
                  <a:srgbClr val="FF0000"/>
                </a:solidFill>
              </a:rPr>
              <a:t>of your cover</a:t>
            </a:r>
            <a:r>
              <a:rPr lang="en-US" sz="1100" dirty="0">
                <a:solidFill>
                  <a:srgbClr val="FF0000"/>
                </a:solidFill>
              </a:rPr>
              <a:t>).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1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100" b="1" dirty="0">
                <a:solidFill>
                  <a:schemeClr val="tx1"/>
                </a:solidFill>
              </a:rPr>
              <a:t>Income That Continues </a:t>
            </a:r>
            <a:r>
              <a:rPr lang="en-US" sz="1100" b="1" dirty="0">
                <a:solidFill>
                  <a:srgbClr val="FF0000"/>
                </a:solidFill>
              </a:rPr>
              <a:t>: </a:t>
            </a:r>
            <a:r>
              <a:rPr lang="en-US" sz="1100" dirty="0">
                <a:solidFill>
                  <a:srgbClr val="FF0000"/>
                </a:solidFill>
              </a:rPr>
              <a:t>(</a:t>
            </a:r>
            <a:r>
              <a:rPr lang="en-UG" sz="1100" dirty="0">
                <a:solidFill>
                  <a:srgbClr val="FF0000"/>
                </a:solidFill>
              </a:rPr>
              <a:t>Your loved ones receive 10% of your cover every year after your passing</a:t>
            </a:r>
            <a:r>
              <a:rPr lang="en-US" sz="1100" dirty="0">
                <a:solidFill>
                  <a:srgbClr val="FF0000"/>
                </a:solidFill>
              </a:rPr>
              <a:t>)</a:t>
            </a:r>
            <a:r>
              <a:rPr lang="en-UG" sz="1100" dirty="0">
                <a:solidFill>
                  <a:srgbClr val="FF0000"/>
                </a:solidFill>
              </a:rPr>
              <a:t>.</a:t>
            </a:r>
            <a:endParaRPr lang="en-US" sz="1100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100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100" b="1" dirty="0">
                <a:solidFill>
                  <a:schemeClr val="tx1"/>
                </a:solidFill>
              </a:rPr>
              <a:t>Protection If You Can’t Work: </a:t>
            </a:r>
            <a:r>
              <a:rPr lang="en-US" sz="1100" dirty="0">
                <a:solidFill>
                  <a:srgbClr val="FF0000"/>
                </a:solidFill>
              </a:rPr>
              <a:t>(</a:t>
            </a:r>
            <a:r>
              <a:rPr lang="en-UG" sz="1100" dirty="0">
                <a:solidFill>
                  <a:srgbClr val="FF0000"/>
                </a:solidFill>
              </a:rPr>
              <a:t>If you become permanently disabled: </a:t>
            </a:r>
            <a:r>
              <a:rPr lang="en-US" sz="1100" dirty="0">
                <a:solidFill>
                  <a:srgbClr val="FF0000"/>
                </a:solidFill>
              </a:rPr>
              <a:t>y</a:t>
            </a:r>
            <a:r>
              <a:rPr lang="en-UG" sz="1100" dirty="0" err="1">
                <a:solidFill>
                  <a:srgbClr val="FF0000"/>
                </a:solidFill>
              </a:rPr>
              <a:t>ou</a:t>
            </a:r>
            <a:r>
              <a:rPr lang="en-UG" sz="1100" dirty="0">
                <a:solidFill>
                  <a:srgbClr val="FF0000"/>
                </a:solidFill>
              </a:rPr>
              <a:t> receive 100% of your cover</a:t>
            </a:r>
            <a:r>
              <a:rPr lang="en-US" sz="1100" dirty="0">
                <a:solidFill>
                  <a:srgbClr val="FF0000"/>
                </a:solidFill>
              </a:rPr>
              <a:t>/</a:t>
            </a:r>
            <a:r>
              <a:rPr lang="en-UG" sz="1100" dirty="0">
                <a:solidFill>
                  <a:srgbClr val="FF0000"/>
                </a:solidFill>
              </a:rPr>
              <a:t> You stop paying premiums </a:t>
            </a:r>
            <a:r>
              <a:rPr lang="en-US" sz="1100" dirty="0">
                <a:solidFill>
                  <a:srgbClr val="FF0000"/>
                </a:solidFill>
              </a:rPr>
              <a:t>/</a:t>
            </a:r>
            <a:r>
              <a:rPr lang="en-UG" sz="1100" dirty="0">
                <a:solidFill>
                  <a:srgbClr val="FF0000"/>
                </a:solidFill>
              </a:rPr>
              <a:t>Your policy continues to maturity</a:t>
            </a:r>
            <a:r>
              <a:rPr lang="en-US" sz="1100" dirty="0">
                <a:solidFill>
                  <a:srgbClr val="FF0000"/>
                </a:solidFill>
              </a:rPr>
              <a:t>).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1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100" b="1" dirty="0">
                <a:solidFill>
                  <a:schemeClr val="tx1"/>
                </a:solidFill>
              </a:rPr>
              <a:t>We Carry the Burden for You </a:t>
            </a:r>
            <a:r>
              <a:rPr lang="en-US" sz="1100" dirty="0">
                <a:solidFill>
                  <a:srgbClr val="FF0000"/>
                </a:solidFill>
              </a:rPr>
              <a:t>(</a:t>
            </a:r>
            <a:r>
              <a:rPr lang="en-UG" sz="1100" dirty="0">
                <a:solidFill>
                  <a:srgbClr val="FF0000"/>
                </a:solidFill>
              </a:rPr>
              <a:t>In case of death or disability, you no longer need to pay premiums, but your policy stays active and your maturity benefit is still paid.</a:t>
            </a:r>
            <a:r>
              <a:rPr lang="en-US" sz="1100" dirty="0">
                <a:solidFill>
                  <a:srgbClr val="FF0000"/>
                </a:solidFill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100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100" b="1" dirty="0">
                <a:solidFill>
                  <a:schemeClr val="tx1"/>
                </a:solidFill>
              </a:rPr>
              <a:t>A Little Extra, At No Cost </a:t>
            </a:r>
            <a:r>
              <a:rPr lang="en-US" sz="1100" dirty="0">
                <a:solidFill>
                  <a:srgbClr val="FF0000"/>
                </a:solidFill>
              </a:rPr>
              <a:t>(</a:t>
            </a:r>
            <a:r>
              <a:rPr lang="en-UG" sz="1100" dirty="0">
                <a:solidFill>
                  <a:srgbClr val="FF0000"/>
                </a:solidFill>
              </a:rPr>
              <a:t>If no claims are made during your policy term, you get 3 extra years of life cover — free.</a:t>
            </a:r>
            <a:r>
              <a:rPr lang="en-US" sz="1100" dirty="0">
                <a:solidFill>
                  <a:srgbClr val="FF0000"/>
                </a:solidFill>
              </a:rPr>
              <a:t>)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endParaRPr lang="en-US" sz="1100" dirty="0">
              <a:solidFill>
                <a:srgbClr val="FF0000"/>
              </a:solidFill>
            </a:endParaRPr>
          </a:p>
          <a:p>
            <a:pPr algn="ctr"/>
            <a:r>
              <a:rPr lang="en-US" sz="1600" b="1" dirty="0">
                <a:solidFill>
                  <a:schemeClr val="accent1"/>
                </a:solidFill>
              </a:rPr>
              <a:t> “ALSO HAS OPTIONAL ADD ON’s”.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347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63776" y="171673"/>
            <a:ext cx="4280297" cy="310530"/>
          </a:xfrm>
          <a:prstGeom prst="rect">
            <a:avLst/>
          </a:prstGeom>
          <a:solidFill>
            <a:srgbClr val="C00000"/>
          </a:solidFill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50" dirty="0">
                <a:solidFill>
                  <a:schemeClr val="bg1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Trust. Reliability. Consistency.</a:t>
            </a:r>
            <a:endParaRPr lang="en-US" sz="1950" dirty="0">
              <a:solidFill>
                <a:schemeClr val="bg1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3663776" y="647625"/>
            <a:ext cx="5480224" cy="2714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3B3535"/>
                </a:solidFill>
                <a:ea typeface="Sora Light" pitchFamily="34" charset="-122"/>
                <a:cs typeface="Sora Light" pitchFamily="34" charset="-120"/>
              </a:rPr>
              <a:t>At Prudential Uganda, we understand that insurance is ultimately built on trust — and trust is demonstrated most clearly when customers need us most.</a:t>
            </a:r>
            <a:endParaRPr lang="en-US" sz="12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06651" y="1297409"/>
            <a:ext cx="236041" cy="23604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806651" y="1627436"/>
            <a:ext cx="1848222" cy="15530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Strong Claims-Paying Ability</a:t>
            </a:r>
            <a:endParaRPr lang="en-US" sz="950" dirty="0"/>
          </a:p>
        </p:txBody>
      </p:sp>
      <p:sp>
        <p:nvSpPr>
          <p:cNvPr id="9" name="Text 5"/>
          <p:cNvSpPr/>
          <p:nvPr/>
        </p:nvSpPr>
        <p:spPr>
          <a:xfrm>
            <a:off x="3806651" y="1827833"/>
            <a:ext cx="4959697" cy="13573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We honour our commitments — every time.</a:t>
            </a:r>
            <a:endParaRPr lang="en-US" sz="7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06651" y="2114029"/>
            <a:ext cx="236041" cy="23604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3806651" y="2444055"/>
            <a:ext cx="1470794" cy="15530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Fast Claims Settlement</a:t>
            </a:r>
            <a:endParaRPr lang="en-US" sz="950" dirty="0"/>
          </a:p>
        </p:txBody>
      </p:sp>
      <p:sp>
        <p:nvSpPr>
          <p:cNvPr id="12" name="Text 7"/>
          <p:cNvSpPr/>
          <p:nvPr/>
        </p:nvSpPr>
        <p:spPr>
          <a:xfrm>
            <a:off x="3806651" y="2644453"/>
            <a:ext cx="4959697" cy="271463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Streamlined processes ensure customers receive support quickly, with minimal friction during life's most difficult moments.</a:t>
            </a:r>
            <a:endParaRPr lang="en-US" sz="7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06651" y="3066380"/>
            <a:ext cx="236041" cy="23604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3806651" y="3396407"/>
            <a:ext cx="1926431" cy="15530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Global Expertise, Local Insight</a:t>
            </a:r>
            <a:endParaRPr lang="en-US" sz="950" dirty="0"/>
          </a:p>
        </p:txBody>
      </p:sp>
      <p:sp>
        <p:nvSpPr>
          <p:cNvPr id="15" name="Text 9"/>
          <p:cNvSpPr/>
          <p:nvPr/>
        </p:nvSpPr>
        <p:spPr>
          <a:xfrm>
            <a:off x="3806651" y="3596804"/>
            <a:ext cx="4959697" cy="271463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Prudential plc's 175-year heritage, applied with deep understanding of the Ugandan market and its unique realities.</a:t>
            </a:r>
            <a:endParaRPr lang="en-US" sz="7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06651" y="4018731"/>
            <a:ext cx="236041" cy="236041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3806651" y="4348758"/>
            <a:ext cx="1860426" cy="15530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Customer-Centred Solutions</a:t>
            </a:r>
            <a:endParaRPr lang="en-US" sz="950" dirty="0"/>
          </a:p>
        </p:txBody>
      </p:sp>
      <p:sp>
        <p:nvSpPr>
          <p:cNvPr id="18" name="Text 11"/>
          <p:cNvSpPr/>
          <p:nvPr/>
        </p:nvSpPr>
        <p:spPr>
          <a:xfrm>
            <a:off x="3806651" y="4549155"/>
            <a:ext cx="4959697" cy="271463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Products tailored to local realities. Service designed around the customer. Long-term partnerships built on genuine care.</a:t>
            </a:r>
            <a:endParaRPr lang="en-US" sz="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269507" y="306884"/>
            <a:ext cx="4033986" cy="1008459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1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For Every Life,</a:t>
            </a:r>
            <a:endParaRPr lang="en-US" sz="3150" dirty="0"/>
          </a:p>
          <a:p>
            <a:pPr marL="0" indent="0" algn="ctr">
              <a:lnSpc>
                <a:spcPct val="104000"/>
              </a:lnSpc>
              <a:buNone/>
            </a:pPr>
            <a:r>
              <a:rPr lang="en-US" sz="31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For Every Future</a:t>
            </a:r>
            <a:endParaRPr lang="en-US" sz="3150" dirty="0"/>
          </a:p>
        </p:txBody>
      </p:sp>
      <p:sp>
        <p:nvSpPr>
          <p:cNvPr id="4" name="Text 1"/>
          <p:cNvSpPr/>
          <p:nvPr/>
        </p:nvSpPr>
        <p:spPr>
          <a:xfrm>
            <a:off x="3873326" y="1471538"/>
            <a:ext cx="4826347" cy="516582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At Prudential Uganda, our commitment goes beyond policies. We are here to help every individual, every family, and every business build resilience, preserve dignity, and prepare confidently for whatever lies ahead.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4039939" y="2222376"/>
            <a:ext cx="4659734" cy="34438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Because when people are financially protected, communities become stronger, businesses become more resilient, and nations progress sustainably.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3873326" y="2105248"/>
            <a:ext cx="14288" cy="578644"/>
          </a:xfrm>
          <a:prstGeom prst="rect">
            <a:avLst/>
          </a:prstGeom>
          <a:solidFill>
            <a:srgbClr val="DA1B2E"/>
          </a:solidFill>
        </p:spPr>
        <p:txBody>
          <a:bodyPr/>
          <a:lstStyle/>
          <a:p>
            <a:endParaRPr lang="en-UG"/>
          </a:p>
        </p:txBody>
      </p:sp>
      <p:sp>
        <p:nvSpPr>
          <p:cNvPr id="7" name="Shape 4"/>
          <p:cNvSpPr/>
          <p:nvPr/>
        </p:nvSpPr>
        <p:spPr>
          <a:xfrm>
            <a:off x="3873326" y="2801020"/>
            <a:ext cx="2361084" cy="821085"/>
          </a:xfrm>
          <a:prstGeom prst="roundRect">
            <a:avLst>
              <a:gd name="adj" fmla="val 5682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UG"/>
          </a:p>
        </p:txBody>
      </p:sp>
      <p:sp>
        <p:nvSpPr>
          <p:cNvPr id="8" name="Text 5"/>
          <p:cNvSpPr/>
          <p:nvPr/>
        </p:nvSpPr>
        <p:spPr>
          <a:xfrm>
            <a:off x="3989115" y="2916808"/>
            <a:ext cx="1461567" cy="1826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📞</a:t>
            </a:r>
            <a:r>
              <a:rPr lang="en-US" sz="11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 Call Us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3989115" y="3161928"/>
            <a:ext cx="2129507" cy="34438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0800 200 052</a:t>
            </a:r>
            <a:endParaRPr lang="en-US" sz="850" dirty="0"/>
          </a:p>
          <a:p>
            <a:pPr marL="0" indent="0" algn="l">
              <a:lnSpc>
                <a:spcPct val="129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Toll-free helpline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6338515" y="2801020"/>
            <a:ext cx="2361158" cy="821085"/>
          </a:xfrm>
          <a:prstGeom prst="roundRect">
            <a:avLst>
              <a:gd name="adj" fmla="val 5682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UG"/>
          </a:p>
        </p:txBody>
      </p:sp>
      <p:sp>
        <p:nvSpPr>
          <p:cNvPr id="11" name="Text 8"/>
          <p:cNvSpPr/>
          <p:nvPr/>
        </p:nvSpPr>
        <p:spPr>
          <a:xfrm>
            <a:off x="6454304" y="2916808"/>
            <a:ext cx="1461567" cy="1826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🌐</a:t>
            </a:r>
            <a:r>
              <a:rPr lang="en-US" sz="11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 Visit Us Online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6454304" y="3161928"/>
            <a:ext cx="2129582" cy="17219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850" u="sng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www.prudential.ug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3873326" y="3726210"/>
            <a:ext cx="4826347" cy="648891"/>
          </a:xfrm>
          <a:prstGeom prst="roundRect">
            <a:avLst>
              <a:gd name="adj" fmla="val 7190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en-UG"/>
          </a:p>
        </p:txBody>
      </p:sp>
      <p:sp>
        <p:nvSpPr>
          <p:cNvPr id="14" name="Text 11"/>
          <p:cNvSpPr/>
          <p:nvPr/>
        </p:nvSpPr>
        <p:spPr>
          <a:xfrm>
            <a:off x="3989115" y="3841998"/>
            <a:ext cx="1461567" cy="1826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📧</a:t>
            </a:r>
            <a:r>
              <a:rPr lang="en-US" sz="11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 Email Us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3989115" y="4087118"/>
            <a:ext cx="4594771" cy="17219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850" u="sng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info@prudential.ug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3873326" y="4492228"/>
            <a:ext cx="4826347" cy="34438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85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Prudential Assurance Uganda Limited — Licensed by the Insurance Regulatory Authority of Uganda</a:t>
            </a:r>
            <a:endParaRPr lang="en-US" sz="85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F4F4700-F85A-B7A0-55DD-B231A03EF8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3795"/>
            <a:ext cx="3769220" cy="51097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7">
            <a:extLst>
              <a:ext uri="{FF2B5EF4-FFF2-40B4-BE49-F238E27FC236}">
                <a16:creationId xmlns:a16="http://schemas.microsoft.com/office/drawing/2014/main" id="{56323D62-11E7-8071-2968-F14A259671B0}"/>
              </a:ext>
            </a:extLst>
          </p:cNvPr>
          <p:cNvSpPr/>
          <p:nvPr/>
        </p:nvSpPr>
        <p:spPr>
          <a:xfrm>
            <a:off x="2856533" y="1815777"/>
            <a:ext cx="4959697" cy="2714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6000" b="1" i="1" dirty="0">
                <a:solidFill>
                  <a:srgbClr val="FF0000"/>
                </a:solidFill>
                <a:cs typeface="Sora Light" pitchFamily="34" charset="-120"/>
              </a:rPr>
              <a:t>THANK YOU</a:t>
            </a:r>
            <a:endParaRPr lang="en-US" sz="6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2637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_SLIDE_TYPE" val="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efead094-560e-463c-bb19-c3c75b05d1f6}" enabled="1" method="Standard" siteId="{7007305e-2664-4e6b-b9a4-c4d5ccfd1524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918</Words>
  <Application>Microsoft Office PowerPoint</Application>
  <PresentationFormat>On-screen Show (16:9)</PresentationFormat>
  <Paragraphs>91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23" baseType="lpstr">
      <vt:lpstr>Calibri</vt:lpstr>
      <vt:lpstr>Aptos</vt:lpstr>
      <vt:lpstr>Bahnschrift Light</vt:lpstr>
      <vt:lpstr>Lato</vt:lpstr>
      <vt:lpstr>Calibri Light</vt:lpstr>
      <vt:lpstr>Arial</vt:lpstr>
      <vt:lpstr>Wingdings</vt:lpstr>
      <vt:lpstr>Sora Light</vt:lpstr>
      <vt:lpstr>Aptos Display</vt:lpstr>
      <vt:lpstr>Sora SemiBold</vt:lpstr>
      <vt:lpstr>Gelasio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Brenda Achen</dc:creator>
  <cp:lastModifiedBy>Dennis Sasaga</cp:lastModifiedBy>
  <cp:revision>4</cp:revision>
  <dcterms:created xsi:type="dcterms:W3CDTF">2026-05-21T18:37:00Z</dcterms:created>
  <dcterms:modified xsi:type="dcterms:W3CDTF">2026-05-22T05:01:33Z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E69F06E8B1D54964BCE69E2716C49C15_13</vt:lpwstr>
  </property>
  <property fmtid="{D5CDD505-2E9C-101B-9397-08002B2CF9AE}" pid="3" name="KSOProductBuildVer">
    <vt:lpwstr>1033-12.1.0.26372</vt:lpwstr>
  </property>
</Properties>
</file>